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65" r:id="rId2"/>
    <p:sldId id="282" r:id="rId3"/>
    <p:sldId id="283" r:id="rId4"/>
    <p:sldId id="280" r:id="rId5"/>
    <p:sldId id="284" r:id="rId6"/>
    <p:sldId id="285" r:id="rId7"/>
    <p:sldId id="330" r:id="rId8"/>
    <p:sldId id="316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317" r:id="rId17"/>
    <p:sldId id="293" r:id="rId18"/>
    <p:sldId id="294" r:id="rId19"/>
    <p:sldId id="295" r:id="rId20"/>
    <p:sldId id="297" r:id="rId21"/>
    <p:sldId id="331" r:id="rId22"/>
    <p:sldId id="318" r:id="rId23"/>
    <p:sldId id="296" r:id="rId24"/>
    <p:sldId id="298" r:id="rId25"/>
    <p:sldId id="299" r:id="rId26"/>
    <p:sldId id="300" r:id="rId27"/>
    <p:sldId id="301" r:id="rId28"/>
    <p:sldId id="302" r:id="rId29"/>
    <p:sldId id="319" r:id="rId30"/>
    <p:sldId id="303" r:id="rId31"/>
    <p:sldId id="304" r:id="rId32"/>
    <p:sldId id="305" r:id="rId33"/>
    <p:sldId id="306" r:id="rId34"/>
    <p:sldId id="307" r:id="rId35"/>
    <p:sldId id="308" r:id="rId36"/>
    <p:sldId id="320" r:id="rId37"/>
    <p:sldId id="309" r:id="rId38"/>
    <p:sldId id="310" r:id="rId39"/>
    <p:sldId id="311" r:id="rId40"/>
    <p:sldId id="312" r:id="rId41"/>
    <p:sldId id="313" r:id="rId42"/>
    <p:sldId id="314" r:id="rId43"/>
    <p:sldId id="321" r:id="rId44"/>
    <p:sldId id="322" r:id="rId45"/>
    <p:sldId id="323" r:id="rId46"/>
    <p:sldId id="325" r:id="rId47"/>
    <p:sldId id="326" r:id="rId48"/>
    <p:sldId id="327" r:id="rId49"/>
    <p:sldId id="328" r:id="rId50"/>
    <p:sldId id="329" r:id="rId51"/>
    <p:sldId id="332" r:id="rId52"/>
  </p:sldIdLst>
  <p:sldSz cx="9906000" cy="6858000" type="A4"/>
  <p:notesSz cx="12192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17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77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353" autoAdjust="0"/>
  </p:normalViewPr>
  <p:slideViewPr>
    <p:cSldViewPr>
      <p:cViewPr varScale="1">
        <p:scale>
          <a:sx n="114" d="100"/>
          <a:sy n="114" d="100"/>
        </p:scale>
        <p:origin x="1254" y="84"/>
      </p:cViewPr>
      <p:guideLst>
        <p:guide orient="horz" pos="2880"/>
        <p:guide pos="175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7252AF8-5CCA-440C-9B2E-FB7DC38445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8AB2625-9573-466E-9802-1FE25D35EC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0C602-CBA1-4602-9EFD-2EF545426A5E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1AF66BD-61F0-412A-AC4A-196E5B830A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7E558D-94B9-4128-9B27-4656A7A94D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80C60-C92B-4458-BB99-16520A62BF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0983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4B9A2-3CBF-4B9E-B8C0-718B0DFA73B7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424363" y="857250"/>
            <a:ext cx="334327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325B1-A87F-4334-9D63-D20CE20260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6945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325B1-A87F-4334-9D63-D20CE20260C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578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325B1-A87F-4334-9D63-D20CE20260C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461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325B1-A87F-4334-9D63-D20CE20260C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066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325B1-A87F-4334-9D63-D20CE20260C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849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325B1-A87F-4334-9D63-D20CE20260C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136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325B1-A87F-4334-9D63-D20CE20260C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900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325B1-A87F-4334-9D63-D20CE20260C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336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325B1-A87F-4334-9D63-D20CE20260C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313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806267" y="1259585"/>
            <a:ext cx="2934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2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7038C-3BE3-4B99-BDA1-B4AB54D35564}" type="datetime1">
              <a:rPr lang="en-US" altLang="ko-KR" smtClean="0"/>
              <a:t>2/22/2020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50" b="0" i="0">
                <a:solidFill>
                  <a:srgbClr val="888888"/>
                </a:solidFill>
                <a:latin typeface="Noto Sans CJK JP Bold"/>
                <a:cs typeface="Noto Sans CJK JP Bold"/>
              </a:defRPr>
            </a:lvl1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‹#›</a:t>
            </a:fld>
            <a:endParaRPr lang="en-US" altLang="ko-KR" spc="12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55034" y="818388"/>
            <a:ext cx="278606" cy="86995"/>
          </a:xfrm>
          <a:custGeom>
            <a:avLst/>
            <a:gdLst/>
            <a:ahLst/>
            <a:cxnLst/>
            <a:rect l="l" t="t" r="r" b="b"/>
            <a:pathLst>
              <a:path w="342900" h="86994">
                <a:moveTo>
                  <a:pt x="342899" y="0"/>
                </a:moveTo>
                <a:lnTo>
                  <a:pt x="0" y="0"/>
                </a:lnTo>
                <a:lnTo>
                  <a:pt x="0" y="86867"/>
                </a:lnTo>
                <a:lnTo>
                  <a:pt x="342899" y="86867"/>
                </a:lnTo>
                <a:lnTo>
                  <a:pt x="342899" y="0"/>
                </a:lnTo>
                <a:close/>
              </a:path>
            </a:pathLst>
          </a:custGeom>
          <a:solidFill>
            <a:srgbClr val="F6D257"/>
          </a:solidFill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17" name="bg object 17"/>
          <p:cNvSpPr/>
          <p:nvPr/>
        </p:nvSpPr>
        <p:spPr>
          <a:xfrm>
            <a:off x="655034" y="818388"/>
            <a:ext cx="278606" cy="86995"/>
          </a:xfrm>
          <a:custGeom>
            <a:avLst/>
            <a:gdLst/>
            <a:ahLst/>
            <a:cxnLst/>
            <a:rect l="l" t="t" r="r" b="b"/>
            <a:pathLst>
              <a:path w="342900" h="86994">
                <a:moveTo>
                  <a:pt x="0" y="86867"/>
                </a:moveTo>
                <a:lnTo>
                  <a:pt x="342899" y="86867"/>
                </a:lnTo>
                <a:lnTo>
                  <a:pt x="342899" y="0"/>
                </a:lnTo>
                <a:lnTo>
                  <a:pt x="0" y="0"/>
                </a:lnTo>
                <a:lnTo>
                  <a:pt x="0" y="86867"/>
                </a:lnTo>
                <a:close/>
              </a:path>
            </a:pathLst>
          </a:custGeom>
          <a:ln w="12192">
            <a:solidFill>
              <a:srgbClr val="F6D257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25951" y="1641094"/>
            <a:ext cx="3454098" cy="400110"/>
          </a:xfrm>
        </p:spPr>
        <p:txBody>
          <a:bodyPr lIns="0" tIns="0" rIns="0" bIns="0"/>
          <a:lstStyle>
            <a:lvl1pPr>
              <a:defRPr sz="2600" b="1" i="0">
                <a:solidFill>
                  <a:schemeClr val="bg1"/>
                </a:solidFill>
                <a:latin typeface="UnDinaru"/>
                <a:cs typeface="UnDinar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BE4F5-A9D4-4B1A-9F86-40FAA710A1A3}" type="datetime1">
              <a:rPr lang="en-US" altLang="ko-KR" smtClean="0"/>
              <a:t>2/22/2020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50" b="0" i="0">
                <a:solidFill>
                  <a:srgbClr val="888888"/>
                </a:solidFill>
                <a:latin typeface="Noto Sans CJK JP Bold"/>
                <a:cs typeface="Noto Sans CJK JP Bold"/>
              </a:defRPr>
            </a:lvl1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‹#›</a:t>
            </a:fld>
            <a:endParaRPr lang="en-US" altLang="ko-KR" spc="12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25951" y="1641094"/>
            <a:ext cx="3454098" cy="400110"/>
          </a:xfrm>
        </p:spPr>
        <p:txBody>
          <a:bodyPr lIns="0" tIns="0" rIns="0" bIns="0"/>
          <a:lstStyle>
            <a:lvl1pPr>
              <a:defRPr sz="2600" b="1" i="0">
                <a:solidFill>
                  <a:schemeClr val="bg1"/>
                </a:solidFill>
                <a:latin typeface="UnDinaru"/>
                <a:cs typeface="UnDinar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5300" y="1577340"/>
            <a:ext cx="430911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01590" y="1577340"/>
            <a:ext cx="430911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405572-D386-465B-A244-3BD4E194A25F}" type="datetime1">
              <a:rPr lang="en-US" altLang="ko-KR" smtClean="0"/>
              <a:t>2/22/2020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50" b="0" i="0">
                <a:solidFill>
                  <a:srgbClr val="888888"/>
                </a:solidFill>
                <a:latin typeface="Noto Sans CJK JP Bold"/>
                <a:cs typeface="Noto Sans CJK JP Bold"/>
              </a:defRPr>
            </a:lvl1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‹#›</a:t>
            </a:fld>
            <a:endParaRPr lang="en-US" altLang="ko-KR" spc="12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66" y="6858000"/>
            <a:ext cx="9904968" cy="1270"/>
          </a:xfrm>
          <a:custGeom>
            <a:avLst/>
            <a:gdLst/>
            <a:ahLst/>
            <a:cxnLst/>
            <a:rect l="l" t="t" r="r" b="b"/>
            <a:pathLst>
              <a:path w="12190730" h="1270">
                <a:moveTo>
                  <a:pt x="0" y="1270"/>
                </a:moveTo>
                <a:lnTo>
                  <a:pt x="12190684" y="1270"/>
                </a:lnTo>
                <a:lnTo>
                  <a:pt x="12190684" y="0"/>
                </a:lnTo>
                <a:lnTo>
                  <a:pt x="0" y="0"/>
                </a:lnTo>
                <a:lnTo>
                  <a:pt x="0" y="1270"/>
                </a:lnTo>
                <a:close/>
              </a:path>
            </a:pathLst>
          </a:custGeom>
          <a:solidFill>
            <a:srgbClr val="2C4A9E"/>
          </a:solidFill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17" name="bg object 17"/>
          <p:cNvSpPr/>
          <p:nvPr/>
        </p:nvSpPr>
        <p:spPr>
          <a:xfrm>
            <a:off x="618" y="6350"/>
            <a:ext cx="9906000" cy="6851650"/>
          </a:xfrm>
          <a:custGeom>
            <a:avLst/>
            <a:gdLst/>
            <a:ahLst/>
            <a:cxnLst/>
            <a:rect l="l" t="t" r="r" b="b"/>
            <a:pathLst>
              <a:path w="12192000" h="6851650">
                <a:moveTo>
                  <a:pt x="0" y="6851650"/>
                </a:moveTo>
                <a:lnTo>
                  <a:pt x="12192000" y="6851650"/>
                </a:lnTo>
                <a:lnTo>
                  <a:pt x="12192000" y="0"/>
                </a:lnTo>
                <a:lnTo>
                  <a:pt x="0" y="0"/>
                </a:lnTo>
                <a:lnTo>
                  <a:pt x="0" y="6851650"/>
                </a:lnTo>
                <a:close/>
              </a:path>
            </a:pathLst>
          </a:custGeom>
          <a:solidFill>
            <a:srgbClr val="2C4A9E"/>
          </a:solidFill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18" name="bg object 18"/>
          <p:cNvSpPr/>
          <p:nvPr/>
        </p:nvSpPr>
        <p:spPr>
          <a:xfrm>
            <a:off x="618" y="5334"/>
            <a:ext cx="9906000" cy="6853555"/>
          </a:xfrm>
          <a:custGeom>
            <a:avLst/>
            <a:gdLst/>
            <a:ahLst/>
            <a:cxnLst/>
            <a:rect l="l" t="t" r="r" b="b"/>
            <a:pathLst>
              <a:path w="12192000" h="6853555">
                <a:moveTo>
                  <a:pt x="0" y="1777"/>
                </a:moveTo>
                <a:lnTo>
                  <a:pt x="0" y="762"/>
                </a:lnTo>
                <a:lnTo>
                  <a:pt x="799" y="0"/>
                </a:lnTo>
                <a:lnTo>
                  <a:pt x="1786" y="0"/>
                </a:lnTo>
                <a:lnTo>
                  <a:pt x="12190222" y="0"/>
                </a:lnTo>
                <a:lnTo>
                  <a:pt x="12191238" y="0"/>
                </a:lnTo>
                <a:lnTo>
                  <a:pt x="12192000" y="762"/>
                </a:lnTo>
                <a:lnTo>
                  <a:pt x="12192000" y="1777"/>
                </a:lnTo>
                <a:lnTo>
                  <a:pt x="12192000" y="6851641"/>
                </a:lnTo>
                <a:lnTo>
                  <a:pt x="12192000" y="6852627"/>
                </a:lnTo>
                <a:lnTo>
                  <a:pt x="12191238" y="6853427"/>
                </a:lnTo>
                <a:lnTo>
                  <a:pt x="12190222" y="6853427"/>
                </a:lnTo>
                <a:lnTo>
                  <a:pt x="1786" y="6853427"/>
                </a:lnTo>
                <a:lnTo>
                  <a:pt x="799" y="6853427"/>
                </a:lnTo>
                <a:lnTo>
                  <a:pt x="0" y="6852627"/>
                </a:lnTo>
                <a:lnTo>
                  <a:pt x="0" y="6851641"/>
                </a:lnTo>
                <a:lnTo>
                  <a:pt x="0" y="1777"/>
                </a:lnTo>
                <a:close/>
              </a:path>
            </a:pathLst>
          </a:custGeom>
          <a:ln w="19811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25951" y="1641094"/>
            <a:ext cx="3454098" cy="400110"/>
          </a:xfrm>
        </p:spPr>
        <p:txBody>
          <a:bodyPr lIns="0" tIns="0" rIns="0" bIns="0"/>
          <a:lstStyle>
            <a:lvl1pPr>
              <a:defRPr sz="2600" b="1" i="0">
                <a:solidFill>
                  <a:schemeClr val="bg1"/>
                </a:solidFill>
                <a:latin typeface="UnDinaru"/>
                <a:cs typeface="UnDinar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E007D-E079-4A59-B430-7C36D9E12AF8}" type="datetime1">
              <a:rPr lang="en-US" altLang="ko-KR" smtClean="0"/>
              <a:t>2/22/2020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50" b="0" i="0">
                <a:solidFill>
                  <a:srgbClr val="888888"/>
                </a:solidFill>
                <a:latin typeface="Noto Sans CJK JP Bold"/>
                <a:cs typeface="Noto Sans CJK JP Bold"/>
              </a:defRPr>
            </a:lvl1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‹#›</a:t>
            </a:fld>
            <a:endParaRPr lang="en-US" altLang="ko-KR" spc="12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579B6-6567-4A44-A2AE-05E16ADE5FA6}" type="datetime1">
              <a:rPr lang="en-US" altLang="ko-KR" smtClean="0"/>
              <a:t>2/22/2020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50" b="0" i="0">
                <a:solidFill>
                  <a:srgbClr val="888888"/>
                </a:solidFill>
                <a:latin typeface="Noto Sans CJK JP Bold"/>
                <a:cs typeface="Noto Sans CJK JP Bold"/>
              </a:defRPr>
            </a:lvl1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‹#›</a:t>
            </a:fld>
            <a:endParaRPr lang="en-US" altLang="ko-KR" spc="12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25951" y="1641094"/>
            <a:ext cx="3454098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UnDinaru"/>
                <a:cs typeface="UnDinar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300" y="1577340"/>
            <a:ext cx="8915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368040" y="6377940"/>
            <a:ext cx="31699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F687E-29D7-4B69-99A5-EB96F12EBE65}" type="datetime1">
              <a:rPr lang="en-US" altLang="ko-KR" smtClean="0"/>
              <a:t>2/22/2020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0734" y="6636451"/>
            <a:ext cx="163552" cy="1000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0" b="0" i="0">
                <a:solidFill>
                  <a:srgbClr val="888888"/>
                </a:solidFill>
                <a:latin typeface="Noto Sans CJK JP Bold"/>
                <a:cs typeface="Noto Sans CJK JP Bold"/>
              </a:defRPr>
            </a:lvl1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‹#›</a:t>
            </a:fld>
            <a:endParaRPr lang="en-US" altLang="ko-KR" spc="12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71475">
        <a:defRPr>
          <a:latin typeface="+mn-lt"/>
          <a:ea typeface="+mn-ea"/>
          <a:cs typeface="+mn-cs"/>
        </a:defRPr>
      </a:lvl2pPr>
      <a:lvl3pPr marL="742950">
        <a:defRPr>
          <a:latin typeface="+mn-lt"/>
          <a:ea typeface="+mn-ea"/>
          <a:cs typeface="+mn-cs"/>
        </a:defRPr>
      </a:lvl3pPr>
      <a:lvl4pPr marL="1114425">
        <a:defRPr>
          <a:latin typeface="+mn-lt"/>
          <a:ea typeface="+mn-ea"/>
          <a:cs typeface="+mn-cs"/>
        </a:defRPr>
      </a:lvl4pPr>
      <a:lvl5pPr marL="1485900">
        <a:defRPr>
          <a:latin typeface="+mn-lt"/>
          <a:ea typeface="+mn-ea"/>
          <a:cs typeface="+mn-cs"/>
        </a:defRPr>
      </a:lvl5pPr>
      <a:lvl6pPr marL="1857375">
        <a:defRPr>
          <a:latin typeface="+mn-lt"/>
          <a:ea typeface="+mn-ea"/>
          <a:cs typeface="+mn-cs"/>
        </a:defRPr>
      </a:lvl6pPr>
      <a:lvl7pPr marL="2228850">
        <a:defRPr>
          <a:latin typeface="+mn-lt"/>
          <a:ea typeface="+mn-ea"/>
          <a:cs typeface="+mn-cs"/>
        </a:defRPr>
      </a:lvl7pPr>
      <a:lvl8pPr marL="2600325">
        <a:defRPr>
          <a:latin typeface="+mn-lt"/>
          <a:ea typeface="+mn-ea"/>
          <a:cs typeface="+mn-cs"/>
        </a:defRPr>
      </a:lvl8pPr>
      <a:lvl9pPr marL="29718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71475">
        <a:defRPr>
          <a:latin typeface="+mn-lt"/>
          <a:ea typeface="+mn-ea"/>
          <a:cs typeface="+mn-cs"/>
        </a:defRPr>
      </a:lvl2pPr>
      <a:lvl3pPr marL="742950">
        <a:defRPr>
          <a:latin typeface="+mn-lt"/>
          <a:ea typeface="+mn-ea"/>
          <a:cs typeface="+mn-cs"/>
        </a:defRPr>
      </a:lvl3pPr>
      <a:lvl4pPr marL="1114425">
        <a:defRPr>
          <a:latin typeface="+mn-lt"/>
          <a:ea typeface="+mn-ea"/>
          <a:cs typeface="+mn-cs"/>
        </a:defRPr>
      </a:lvl4pPr>
      <a:lvl5pPr marL="1485900">
        <a:defRPr>
          <a:latin typeface="+mn-lt"/>
          <a:ea typeface="+mn-ea"/>
          <a:cs typeface="+mn-cs"/>
        </a:defRPr>
      </a:lvl5pPr>
      <a:lvl6pPr marL="1857375">
        <a:defRPr>
          <a:latin typeface="+mn-lt"/>
          <a:ea typeface="+mn-ea"/>
          <a:cs typeface="+mn-cs"/>
        </a:defRPr>
      </a:lvl6pPr>
      <a:lvl7pPr marL="2228850">
        <a:defRPr>
          <a:latin typeface="+mn-lt"/>
          <a:ea typeface="+mn-ea"/>
          <a:cs typeface="+mn-cs"/>
        </a:defRPr>
      </a:lvl7pPr>
      <a:lvl8pPr marL="2600325">
        <a:defRPr>
          <a:latin typeface="+mn-lt"/>
          <a:ea typeface="+mn-ea"/>
          <a:cs typeface="+mn-cs"/>
        </a:defRPr>
      </a:lvl8pPr>
      <a:lvl9pPr marL="29718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메인 화면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 화면 로그인 전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1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8742C11-AE8A-426C-B75D-29BC145461A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4867" y="1853359"/>
            <a:ext cx="7410926" cy="4547441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C7E2369B-31C8-4F19-83AB-638047AE7DA9}"/>
              </a:ext>
            </a:extLst>
          </p:cNvPr>
          <p:cNvSpPr/>
          <p:nvPr/>
        </p:nvSpPr>
        <p:spPr>
          <a:xfrm>
            <a:off x="6629400" y="2244566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203635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프로그램 실행 시 최초로 보여지는 화면이다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 화면이 생성된다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EF40CDFC-9FC2-4045-8BEB-8F9C56C401FC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4" name="object 45">
            <a:extLst>
              <a:ext uri="{FF2B5EF4-FFF2-40B4-BE49-F238E27FC236}">
                <a16:creationId xmlns:a16="http://schemas.microsoft.com/office/drawing/2014/main" id="{A360025C-024D-4E86-9E56-9DFE45E4EB25}"/>
              </a:ext>
            </a:extLst>
          </p:cNvPr>
          <p:cNvSpPr txBox="1"/>
          <p:nvPr/>
        </p:nvSpPr>
        <p:spPr>
          <a:xfrm>
            <a:off x="1304771" y="1296472"/>
            <a:ext cx="6291302" cy="791010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로그인전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화면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FAC0C8E1-4634-4AB0-888C-7BD354CC87FD}"/>
              </a:ext>
            </a:extLst>
          </p:cNvPr>
          <p:cNvSpPr/>
          <p:nvPr/>
        </p:nvSpPr>
        <p:spPr>
          <a:xfrm>
            <a:off x="59703" y="128775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87E7F1-967C-467E-A539-C1867EBF0ECD}"/>
              </a:ext>
            </a:extLst>
          </p:cNvPr>
          <p:cNvSpPr txBox="1"/>
          <p:nvPr/>
        </p:nvSpPr>
        <p:spPr>
          <a:xfrm>
            <a:off x="90295" y="137021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B3D2AB-B852-4801-A564-AB9FA56E5DD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 err="1">
                <a:latin typeface="Noto Sans CJK JP Bold"/>
                <a:cs typeface="Noto Sans CJK JP Bold"/>
              </a:rPr>
              <a:t>사용자그룹별권한설정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사용자그룹별권한설정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10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342705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그룹명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그룹명코드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37437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사용자 그룹목록과 선택한 사용자그룹목록에 해당하는 권한을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부여받은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화면이 보여진다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새로고침을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이용할 수 있다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ko-KR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2BC1ED-9E0F-410A-A808-083E628F6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4" y="1837346"/>
            <a:ext cx="7455366" cy="4564357"/>
          </a:xfrm>
          <a:prstGeom prst="rect">
            <a:avLst/>
          </a:prstGeom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DD19838A-AA42-471B-A377-EEA00581B087}"/>
              </a:ext>
            </a:extLst>
          </p:cNvPr>
          <p:cNvSpPr/>
          <p:nvPr/>
        </p:nvSpPr>
        <p:spPr>
          <a:xfrm>
            <a:off x="4720155" y="250659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49A69E-3680-45E1-BDB3-CF5D9357C16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777785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 err="1">
                <a:latin typeface="Noto Sans CJK JP Bold"/>
                <a:cs typeface="Noto Sans CJK JP Bold"/>
              </a:rPr>
              <a:t>사용자그룹별권한설정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사용자그룹별권한설정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11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5466072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그룹조회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그룹조회시 해당 그룹의 좌측에는 권한을 받지 않은 화면이 우측에는 권한을 받은 화면이 표시됩니다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 화면 목록에 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삭제의 체크박스를 체크 할 경우 메인 화면에 있는 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고침을 이용할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화면목록에서 선택한 화면을 추가합니다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 추가 화면목록에서 선택한 화면을 제거합니다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그룹 명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그룹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명코드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 명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94092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그룹에게 화면권한을 추가하거나 삭제할 수 있습니다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B4275AD-9071-44FA-B3F5-5B3006545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0" y="1923514"/>
            <a:ext cx="7436940" cy="4487456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74C7EC2A-62AA-4F9C-A537-F4B1C2CFCEBC}"/>
              </a:ext>
            </a:extLst>
          </p:cNvPr>
          <p:cNvSpPr/>
          <p:nvPr/>
        </p:nvSpPr>
        <p:spPr>
          <a:xfrm>
            <a:off x="3985794" y="237537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1E548F7-B654-44F6-888E-E192F7125E76}"/>
              </a:ext>
            </a:extLst>
          </p:cNvPr>
          <p:cNvSpPr/>
          <p:nvPr/>
        </p:nvSpPr>
        <p:spPr>
          <a:xfrm>
            <a:off x="3985794" y="266588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AAC7E62-ACD4-4690-9434-7F15BEC5825E}"/>
              </a:ext>
            </a:extLst>
          </p:cNvPr>
          <p:cNvSpPr/>
          <p:nvPr/>
        </p:nvSpPr>
        <p:spPr>
          <a:xfrm>
            <a:off x="3048000" y="37338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62A60E3-6A7D-49DF-8704-B4C10E4F2097}"/>
              </a:ext>
            </a:extLst>
          </p:cNvPr>
          <p:cNvSpPr/>
          <p:nvPr/>
        </p:nvSpPr>
        <p:spPr>
          <a:xfrm>
            <a:off x="3048000" y="4267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39BAE01-55C6-45E7-99DD-ADA3A31C0EEE}"/>
              </a:ext>
            </a:extLst>
          </p:cNvPr>
          <p:cNvSpPr/>
          <p:nvPr/>
        </p:nvSpPr>
        <p:spPr>
          <a:xfrm>
            <a:off x="5334000" y="296871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3B74C4D-1B5C-46E1-BEBF-5F56C7F3D625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379791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사용자관리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관리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12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357440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저장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사용자그룹목록에 선택된 그룹에 선택된 사용자에게 그룹권한을 부여하거나 해제합니다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사용자를 추가할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코드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94092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사용자를 추가하거나 사용자에게 사용자그룹 권한을 부여하는 공간입니다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B2EADE-52CE-4215-A9BC-105E4B1D4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86" y="1947653"/>
            <a:ext cx="7424773" cy="4463317"/>
          </a:xfrm>
          <a:prstGeom prst="rect">
            <a:avLst/>
          </a:prstGeom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FAA5DF97-222F-4437-830A-790DD4D141F3}"/>
              </a:ext>
            </a:extLst>
          </p:cNvPr>
          <p:cNvSpPr/>
          <p:nvPr/>
        </p:nvSpPr>
        <p:spPr>
          <a:xfrm>
            <a:off x="4892842" y="256051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3B4A31B-37B6-4B41-95ED-EEE098827353}"/>
              </a:ext>
            </a:extLst>
          </p:cNvPr>
          <p:cNvSpPr/>
          <p:nvPr/>
        </p:nvSpPr>
        <p:spPr>
          <a:xfrm>
            <a:off x="6477000" y="273611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C59D02A-9BC5-4BD6-90D6-3027258137B6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499135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6744950" y="880052"/>
              <a:ext cx="5447049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1544361" cy="516207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#</a:t>
            </a:r>
            <a:r>
              <a:rPr lang="ko-KR" altLang="en-US"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사용자관리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>
              <a:spcBef>
                <a:spcPts val="85"/>
              </a:spcBef>
            </a:pP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관리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사용자등록 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13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634532"/>
              </p:ext>
            </p:extLst>
          </p:nvPr>
        </p:nvGraphicFramePr>
        <p:xfrm>
          <a:off x="5466051" y="577866"/>
          <a:ext cx="4425726" cy="5830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904738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1433839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473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47387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사용자명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사용자의 이름을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사용자 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사용자 아이디를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비밀번호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사용자 비밀번호를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기본공정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사용자의 기본공정을 등록합니다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2957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48150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21692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76275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249532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highlight>
                          <a:srgbClr val="FFFF00"/>
                        </a:highlight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60680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0E24934D-1960-4017-A8F7-DF962BBA5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377" y="1357120"/>
            <a:ext cx="3200400" cy="49815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9205D1B-F727-4C7A-BD43-B9F190CD8D50}"/>
              </a:ext>
            </a:extLst>
          </p:cNvPr>
          <p:cNvSpPr txBox="1"/>
          <p:nvPr/>
        </p:nvSpPr>
        <p:spPr>
          <a:xfrm>
            <a:off x="62803" y="1325714"/>
            <a:ext cx="14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표시는 필수로 입력해야 되는 값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43C7B6-1354-42E5-AB10-D833CB6D758C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1190231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화면관리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화면관리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14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320250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사용자그룹의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 코드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69213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등록된 화면의 사용여부를 변경 할 수 있습니다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66ED48C-A094-4B9A-A84D-2BE5F54D1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2" y="1957541"/>
            <a:ext cx="7455367" cy="4450340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280CA467-2CF9-44B2-A5BB-D563AB67C915}"/>
              </a:ext>
            </a:extLst>
          </p:cNvPr>
          <p:cNvSpPr/>
          <p:nvPr/>
        </p:nvSpPr>
        <p:spPr>
          <a:xfrm>
            <a:off x="4744828" y="2550186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960A97A9-D0A5-480B-9D6D-FB12613CC724}"/>
              </a:ext>
            </a:extLst>
          </p:cNvPr>
          <p:cNvSpPr/>
          <p:nvPr/>
        </p:nvSpPr>
        <p:spPr>
          <a:xfrm>
            <a:off x="6629400" y="366763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C1EB03-0BA1-482D-A768-E7363B7AD35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3052768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 err="1">
                <a:latin typeface="Noto Sans CJK JP Bold"/>
                <a:cs typeface="Noto Sans CJK JP Bold"/>
              </a:rPr>
              <a:t>로그인이력정보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로그인이력정보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15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35769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내용을 설정 및 입력 후 ‘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조회’를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클릭하면 검색한 내용과 유사한 항목순으로 아래 화면에 조회된다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9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시작일</a:t>
            </a:r>
            <a:endParaRPr lang="en-US" altLang="ko-KR" sz="9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9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종료일</a:t>
            </a:r>
            <a:endParaRPr lang="en-US" altLang="ko-KR" sz="9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9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사용자명</a:t>
            </a:r>
            <a:endParaRPr lang="en-US" altLang="ko-KR" sz="9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9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 명</a:t>
            </a:r>
            <a:endParaRPr lang="en-US" altLang="ko-KR" sz="8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44335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사용자가 사용한 화면의 이력을 조회할 수 있습니다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71AE14-6209-4680-9635-3797BE105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2" y="1931120"/>
            <a:ext cx="7441458" cy="4479850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8D8A8D05-9B94-4EE5-BDF9-A052186435D8}"/>
              </a:ext>
            </a:extLst>
          </p:cNvPr>
          <p:cNvSpPr/>
          <p:nvPr/>
        </p:nvSpPr>
        <p:spPr>
          <a:xfrm>
            <a:off x="5638800" y="256182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9B1A2A-9D26-4EBE-994F-5BC0B1358320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1694793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메뉴관리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16" dirty="0">
                <a:latin typeface="Noto Sans CJK JP Bold"/>
                <a:cs typeface="Noto Sans CJK JP Bold"/>
              </a:rPr>
              <a:t>메뉴관리</a:t>
            </a:r>
            <a:r>
              <a:rPr lang="en-US" altLang="ko-KR" sz="1200" spc="16" dirty="0">
                <a:latin typeface="Noto Sans CJK JP Bold"/>
                <a:cs typeface="Noto Sans CJK JP Bold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16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59980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부모 메뉴를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부모메뉴에 자식메뉴를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자식메뉴에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Screen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791010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16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메뉴관리</a:t>
            </a:r>
            <a:r>
              <a:rPr lang="en-US" altLang="ko-KR" sz="1200" spc="16" dirty="0">
                <a:latin typeface="Noto Sans CJK JP Bold"/>
                <a:cs typeface="Noto Sans CJK JP Bold"/>
              </a:rPr>
              <a:t>Process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2D8F6F8-C612-4672-9AF5-BE87D8D3193A}"/>
              </a:ext>
            </a:extLst>
          </p:cNvPr>
          <p:cNvSpPr/>
          <p:nvPr/>
        </p:nvSpPr>
        <p:spPr>
          <a:xfrm>
            <a:off x="357032" y="350711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부모메뉴등록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FEC4AC7-A5C3-4C3D-8A26-A8AC5F6766C7}"/>
              </a:ext>
            </a:extLst>
          </p:cNvPr>
          <p:cNvSpPr/>
          <p:nvPr/>
        </p:nvSpPr>
        <p:spPr>
          <a:xfrm>
            <a:off x="1487847" y="350711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자식메뉴등록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D054044-69E0-475A-A413-84894B21C9DF}"/>
              </a:ext>
            </a:extLst>
          </p:cNvPr>
          <p:cNvSpPr/>
          <p:nvPr/>
        </p:nvSpPr>
        <p:spPr>
          <a:xfrm>
            <a:off x="2618662" y="350711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자식메뉴에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Screen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01F5B8-5C72-43A4-948B-0EFABB330D20}"/>
              </a:ext>
            </a:extLst>
          </p:cNvPr>
          <p:cNvSpPr txBox="1"/>
          <p:nvPr/>
        </p:nvSpPr>
        <p:spPr>
          <a:xfrm>
            <a:off x="305416" y="3199916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Manage</a:t>
            </a:r>
            <a:endParaRPr lang="ko-KR" altLang="en-US" sz="11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E658693-D008-47C1-A9B8-58ADBFFABFE0}"/>
              </a:ext>
            </a:extLst>
          </p:cNvPr>
          <p:cNvCxnSpPr/>
          <p:nvPr/>
        </p:nvCxnSpPr>
        <p:spPr>
          <a:xfrm>
            <a:off x="1271432" y="3773811"/>
            <a:ext cx="1859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F627AB2-620B-4078-81A8-EC8CC34FD606}"/>
              </a:ext>
            </a:extLst>
          </p:cNvPr>
          <p:cNvCxnSpPr>
            <a:stCxn id="44" idx="3"/>
            <a:endCxn id="45" idx="1"/>
          </p:cNvCxnSpPr>
          <p:nvPr/>
        </p:nvCxnSpPr>
        <p:spPr>
          <a:xfrm>
            <a:off x="2402247" y="3773811"/>
            <a:ext cx="216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DF727D3-4473-4244-BB2D-AE8823F05279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1548065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메뉴관리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메뉴관리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17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239459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 메뉴를 추가하거나 자식메뉴를 추가합니다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 메뉴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해당 대메뉴에 속한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자식메뉴모두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삭제되며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자식메뉴만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해당 자식메뉴만 삭제됩니다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트리뷰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자식메뉴를 다른 부모에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DROP DOWN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으로 위치를 변경 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62801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대 메뉴 및 자식메뉴를 추가하거나 삭제 할 수 있으며 메뉴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트리뷰에서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DROP DOWN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사용하여    자식 메뉴를 이동시킬 수 있습니다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DEE1940-C46D-4996-8327-B793A0A01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2" y="1928366"/>
            <a:ext cx="7438836" cy="450184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150CD76-A9A2-4C57-9858-83D4CEDAABC3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1024104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6744950" y="880052"/>
              <a:ext cx="5447049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1544361" cy="516207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#</a:t>
            </a:r>
            <a:r>
              <a:rPr lang="ko-KR" altLang="en-US"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메뉴관리</a:t>
            </a:r>
            <a:endParaRPr lang="ko-KR" altLang="en-US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>
              <a:spcBef>
                <a:spcPts val="85"/>
              </a:spcBef>
            </a:pP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메뉴관리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18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0838360"/>
              </p:ext>
            </p:extLst>
          </p:nvPr>
        </p:nvGraphicFramePr>
        <p:xfrm>
          <a:off x="5466051" y="577866"/>
          <a:ext cx="4425726" cy="5890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904738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1433839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473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47387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err="1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부모메뉴코드</a:t>
                      </a:r>
                      <a:endParaRPr lang="ko-KR" altLang="en-US" sz="1200" b="1" dirty="0">
                        <a:highlight>
                          <a:srgbClr val="FFFF00"/>
                        </a:highlight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메뉴의 코드를 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err="1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부모메뉴명</a:t>
                      </a:r>
                      <a:endParaRPr lang="ko-KR" altLang="en-US" sz="1200" b="1" dirty="0">
                        <a:highlight>
                          <a:srgbClr val="FFFF00"/>
                        </a:highlight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사용자 아이디를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담당자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현제 사용자의 이름이 표시됩니다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입력날짜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현제 날짜가 표시됩니다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부모이름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자식메뉴가 속할 부모이름을 선택합니다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2957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부모코드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자식메뉴가 속할 부모이름 </a:t>
                      </a:r>
                      <a:r>
                        <a:rPr lang="ko-KR" altLang="en-US" sz="10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선택시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자동으로 코드가 입력됩니다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48150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SCREEN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자식메뉴에 화면을 연결합니다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21692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SCREEN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자식메뉴의 이름 </a:t>
                      </a:r>
                      <a:r>
                        <a:rPr lang="ko-KR" altLang="en-US" sz="10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선택시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자동으로 코드가 입력됩니다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76275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담당자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현제 사용자의 이름이 표시됩니다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249532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입력날짜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현제 날짜가 표시됩니다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606808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19205D1B-F727-4C7A-BD43-B9F190CD8D50}"/>
              </a:ext>
            </a:extLst>
          </p:cNvPr>
          <p:cNvSpPr txBox="1"/>
          <p:nvPr/>
        </p:nvSpPr>
        <p:spPr>
          <a:xfrm>
            <a:off x="62803" y="1325714"/>
            <a:ext cx="14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표시는 필수로 입력해야 되는 값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8E51FE4-459B-47D4-8D03-4D2EDE04F6C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32038" y="2156832"/>
            <a:ext cx="2586033" cy="291378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463C2FB-A98B-4984-85B4-37FA739557D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820453" y="2156833"/>
            <a:ext cx="2586033" cy="287236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225FC55-C8EE-4E78-99BD-8FD7753375F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4120537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메뉴관리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메뉴관리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메뉴추가 및 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dropdown)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19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214125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메뉴버튼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앞에서 추가한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부모메뉴인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Test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가 동적으로 생성되며 추가한 자식메뉴도 동적으로 생성되며 삭제시에도 버튼 삭제가 바로 적용 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트리뷰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–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테스트메뉴위에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있는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금형관리메뉴의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자식메뉴인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금형사용현황을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DROPDOWN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으로 테스트 메뉴로 이동 시킨 모습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메뉴추가시 좌측의 메뉴버튼이 동적으로 생성됩니다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BEEAEE8-8D52-4F57-B8B8-EC29A6942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4" y="1870254"/>
            <a:ext cx="7455366" cy="4540716"/>
          </a:xfrm>
          <a:prstGeom prst="rect">
            <a:avLst/>
          </a:prstGeom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AE5BFFC9-7496-46EE-BE88-2783F5636DCD}"/>
              </a:ext>
            </a:extLst>
          </p:cNvPr>
          <p:cNvSpPr/>
          <p:nvPr/>
        </p:nvSpPr>
        <p:spPr>
          <a:xfrm>
            <a:off x="151612" y="402631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F5828B55-C0C6-4429-8318-ED3B97C570B2}"/>
              </a:ext>
            </a:extLst>
          </p:cNvPr>
          <p:cNvSpPr/>
          <p:nvPr/>
        </p:nvSpPr>
        <p:spPr>
          <a:xfrm>
            <a:off x="3842806" y="610822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0ECE5BF-EF23-4055-9115-41711318E35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3726553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메인 화면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2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238202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아이디 입력 창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비밀번호 입력 창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 버튼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아이디와 비밀 번호가 틀릴 경우 로그인 할 수 없다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63A178-102B-459A-B4D1-3350F9FF2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1" y="1868670"/>
            <a:ext cx="7455364" cy="4536122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7C728C4A-1A74-4871-843D-46D86714C1F0}"/>
              </a:ext>
            </a:extLst>
          </p:cNvPr>
          <p:cNvSpPr/>
          <p:nvPr/>
        </p:nvSpPr>
        <p:spPr>
          <a:xfrm>
            <a:off x="2696037" y="4081986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2127B2A-D8A7-4BE6-82AC-12ADCCAD1586}"/>
              </a:ext>
            </a:extLst>
          </p:cNvPr>
          <p:cNvSpPr/>
          <p:nvPr/>
        </p:nvSpPr>
        <p:spPr>
          <a:xfrm>
            <a:off x="2696037" y="444609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C98B6F0E-9CF2-4127-8F51-900B8F71A6BF}"/>
              </a:ext>
            </a:extLst>
          </p:cNvPr>
          <p:cNvSpPr/>
          <p:nvPr/>
        </p:nvSpPr>
        <p:spPr>
          <a:xfrm>
            <a:off x="2696037" y="506133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6" name="object 19">
            <a:extLst>
              <a:ext uri="{FF2B5EF4-FFF2-40B4-BE49-F238E27FC236}">
                <a16:creationId xmlns:a16="http://schemas.microsoft.com/office/drawing/2014/main" id="{E8DDB8DE-2DE4-4875-BA6B-6198D73781D3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9" name="object 45">
            <a:extLst>
              <a:ext uri="{FF2B5EF4-FFF2-40B4-BE49-F238E27FC236}">
                <a16:creationId xmlns:a16="http://schemas.microsoft.com/office/drawing/2014/main" id="{C992C96A-3B77-4244-9420-26E0E7355A27}"/>
              </a:ext>
            </a:extLst>
          </p:cNvPr>
          <p:cNvSpPr txBox="1"/>
          <p:nvPr/>
        </p:nvSpPr>
        <p:spPr>
          <a:xfrm>
            <a:off x="1304771" y="1296472"/>
            <a:ext cx="6291302" cy="791010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 화면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866CF3-C2A5-484F-8879-9B9FFBE96A02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22">
            <a:extLst>
              <a:ext uri="{FF2B5EF4-FFF2-40B4-BE49-F238E27FC236}">
                <a16:creationId xmlns:a16="http://schemas.microsoft.com/office/drawing/2014/main" id="{7CF18F28-7939-489D-9A79-28CAB5FC4518}"/>
              </a:ext>
            </a:extLst>
          </p:cNvPr>
          <p:cNvSpPr/>
          <p:nvPr/>
        </p:nvSpPr>
        <p:spPr>
          <a:xfrm>
            <a:off x="59703" y="128775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424534-0ECD-4FE7-AABB-39AE33A52ABC}"/>
              </a:ext>
            </a:extLst>
          </p:cNvPr>
          <p:cNvSpPr txBox="1"/>
          <p:nvPr/>
        </p:nvSpPr>
        <p:spPr>
          <a:xfrm>
            <a:off x="90295" y="137021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216AC9-B4CE-4AF3-B946-6169845E60B5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1921834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공지사항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20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2861962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상세내용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공지사항을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더블클릭시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상세내용을 확인할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8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시작일</a:t>
            </a:r>
            <a:endParaRPr lang="en-US" altLang="ko-KR" sz="8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8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종료일</a:t>
            </a:r>
            <a:endParaRPr lang="en-US" altLang="ko-KR" sz="8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웹에서 등록한 공지를 확인 할 수 있습니다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144CB50-5E60-45BE-AC13-5DC742C3E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3" y="1897512"/>
            <a:ext cx="7455366" cy="4455704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75D459F4-0C9C-4A1E-84AF-EA8284EEA48C}"/>
              </a:ext>
            </a:extLst>
          </p:cNvPr>
          <p:cNvSpPr/>
          <p:nvPr/>
        </p:nvSpPr>
        <p:spPr>
          <a:xfrm>
            <a:off x="5791200" y="241360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C89C79-EBBF-4630-8581-79E6B1B5B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054" y="3760794"/>
            <a:ext cx="2468966" cy="2730490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4FBECEB9-D7DC-458B-8A5D-A5092A8C58A1}"/>
              </a:ext>
            </a:extLst>
          </p:cNvPr>
          <p:cNvSpPr/>
          <p:nvPr/>
        </p:nvSpPr>
        <p:spPr>
          <a:xfrm>
            <a:off x="1676400" y="51816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14FF9D-0BD1-48CE-A7B8-B9B963E947BA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3304941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21" name="object 21"/>
          <p:cNvSpPr/>
          <p:nvPr/>
        </p:nvSpPr>
        <p:spPr>
          <a:xfrm>
            <a:off x="-14223" y="566061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기준 정보관리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ERP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ERP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21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E7CBF024-3D8E-409F-B457-EF732C466C42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926EAA4-74FF-4A17-A196-2469DC9CC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2" y="1320427"/>
            <a:ext cx="9746220" cy="515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23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공정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22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62572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공정코드를 생성한다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작업장코드를 생성한다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품목분류정보를 생성한다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품목을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작업장에서 사용할 공정을 연결한다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공정할 품목을 연결한다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Process.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5B001C-4817-4452-940A-01DC8E16C73F}"/>
              </a:ext>
            </a:extLst>
          </p:cNvPr>
          <p:cNvSpPr/>
          <p:nvPr/>
        </p:nvSpPr>
        <p:spPr>
          <a:xfrm>
            <a:off x="850715" y="238272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공정코드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생성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7A213A5-D9EC-46C4-BE49-6C116EAFDF29}"/>
              </a:ext>
            </a:extLst>
          </p:cNvPr>
          <p:cNvSpPr/>
          <p:nvPr/>
        </p:nvSpPr>
        <p:spPr>
          <a:xfrm>
            <a:off x="1981530" y="238272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작업장코드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생성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B592C54-6810-4937-B775-4FA6896BA217}"/>
              </a:ext>
            </a:extLst>
          </p:cNvPr>
          <p:cNvSpPr/>
          <p:nvPr/>
        </p:nvSpPr>
        <p:spPr>
          <a:xfrm>
            <a:off x="3763708" y="234916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품목분류정보 생성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03D78E4-000A-4B52-BECF-BD343DE7A944}"/>
              </a:ext>
            </a:extLst>
          </p:cNvPr>
          <p:cNvSpPr txBox="1"/>
          <p:nvPr/>
        </p:nvSpPr>
        <p:spPr>
          <a:xfrm>
            <a:off x="297805" y="1843704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Manage</a:t>
            </a:r>
            <a:endParaRPr lang="ko-KR" altLang="en-US" sz="11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F5A6360-87F6-4664-B57E-9DC66576600D}"/>
              </a:ext>
            </a:extLst>
          </p:cNvPr>
          <p:cNvCxnSpPr/>
          <p:nvPr/>
        </p:nvCxnSpPr>
        <p:spPr>
          <a:xfrm>
            <a:off x="1765115" y="2649421"/>
            <a:ext cx="1859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6FC7CB5-DA83-4832-8F6F-BEE05D9C0DC8}"/>
              </a:ext>
            </a:extLst>
          </p:cNvPr>
          <p:cNvSpPr/>
          <p:nvPr/>
        </p:nvSpPr>
        <p:spPr>
          <a:xfrm>
            <a:off x="3770480" y="3077790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적제토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3AFFA43-5C32-441A-BF32-088F43810DFE}"/>
              </a:ext>
            </a:extLst>
          </p:cNvPr>
          <p:cNvCxnSpPr>
            <a:cxnSpLocks/>
          </p:cNvCxnSpPr>
          <p:nvPr/>
        </p:nvCxnSpPr>
        <p:spPr>
          <a:xfrm>
            <a:off x="4675139" y="2608851"/>
            <a:ext cx="216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74FC50D-7CA9-4C6E-9B3F-774676CABC99}"/>
              </a:ext>
            </a:extLst>
          </p:cNvPr>
          <p:cNvSpPr/>
          <p:nvPr/>
        </p:nvSpPr>
        <p:spPr>
          <a:xfrm>
            <a:off x="3770480" y="375257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1DAAC9A-31E0-498F-82ED-CF2F7CF2C3E4}"/>
              </a:ext>
            </a:extLst>
          </p:cNvPr>
          <p:cNvSpPr/>
          <p:nvPr/>
        </p:nvSpPr>
        <p:spPr>
          <a:xfrm>
            <a:off x="3770480" y="446451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F119565-7CD3-4669-81EB-9BA3699BA3F9}"/>
              </a:ext>
            </a:extLst>
          </p:cNvPr>
          <p:cNvSpPr/>
          <p:nvPr/>
        </p:nvSpPr>
        <p:spPr>
          <a:xfrm>
            <a:off x="3770480" y="522375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5B6CA0A-A6A3-4BAC-85CC-7753E718E730}"/>
              </a:ext>
            </a:extLst>
          </p:cNvPr>
          <p:cNvSpPr/>
          <p:nvPr/>
        </p:nvSpPr>
        <p:spPr>
          <a:xfrm>
            <a:off x="3770480" y="595638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ACFD1-8508-4708-BD1C-927392622AAE}"/>
              </a:ext>
            </a:extLst>
          </p:cNvPr>
          <p:cNvSpPr/>
          <p:nvPr/>
        </p:nvSpPr>
        <p:spPr>
          <a:xfrm>
            <a:off x="847374" y="311134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적제토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8880783-434E-4E41-B017-DA7B5D8BB9F9}"/>
              </a:ext>
            </a:extLst>
          </p:cNvPr>
          <p:cNvSpPr/>
          <p:nvPr/>
        </p:nvSpPr>
        <p:spPr>
          <a:xfrm>
            <a:off x="847374" y="378613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9BE5DF1-4FEC-472C-AECC-4B0C121F316E}"/>
              </a:ext>
            </a:extLst>
          </p:cNvPr>
          <p:cNvSpPr/>
          <p:nvPr/>
        </p:nvSpPr>
        <p:spPr>
          <a:xfrm>
            <a:off x="841248" y="448977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9F17E54-7F93-4112-92BD-53385B18836C}"/>
              </a:ext>
            </a:extLst>
          </p:cNvPr>
          <p:cNvSpPr/>
          <p:nvPr/>
        </p:nvSpPr>
        <p:spPr>
          <a:xfrm>
            <a:off x="840239" y="5257313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C48C775-E7B6-4F17-B638-2108F87DAF30}"/>
              </a:ext>
            </a:extLst>
          </p:cNvPr>
          <p:cNvSpPr/>
          <p:nvPr/>
        </p:nvSpPr>
        <p:spPr>
          <a:xfrm>
            <a:off x="847374" y="5989940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672B125-0072-4B0F-9291-D1B3A1B05103}"/>
              </a:ext>
            </a:extLst>
          </p:cNvPr>
          <p:cNvSpPr/>
          <p:nvPr/>
        </p:nvSpPr>
        <p:spPr>
          <a:xfrm>
            <a:off x="1981530" y="378613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1D64467-B7E9-4FF4-86D2-A4B2982135A5}"/>
              </a:ext>
            </a:extLst>
          </p:cNvPr>
          <p:cNvSpPr/>
          <p:nvPr/>
        </p:nvSpPr>
        <p:spPr>
          <a:xfrm>
            <a:off x="1975312" y="448977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B9C75C2-52F5-4AAC-9062-EB55860032EA}"/>
              </a:ext>
            </a:extLst>
          </p:cNvPr>
          <p:cNvSpPr/>
          <p:nvPr/>
        </p:nvSpPr>
        <p:spPr>
          <a:xfrm>
            <a:off x="1981530" y="5257313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F57F68F-6AA8-491E-8876-8D33C8244EA9}"/>
              </a:ext>
            </a:extLst>
          </p:cNvPr>
          <p:cNvSpPr/>
          <p:nvPr/>
        </p:nvSpPr>
        <p:spPr>
          <a:xfrm>
            <a:off x="1969643" y="5992299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FB859DB-C7CF-4BA9-A798-5D9BD8BCFE17}"/>
              </a:ext>
            </a:extLst>
          </p:cNvPr>
          <p:cNvSpPr/>
          <p:nvPr/>
        </p:nvSpPr>
        <p:spPr>
          <a:xfrm>
            <a:off x="4888585" y="234916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품목등록</a:t>
            </a: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79591F28-8673-4C5B-98D0-02B49C2BB2B9}"/>
              </a:ext>
            </a:extLst>
          </p:cNvPr>
          <p:cNvCxnSpPr>
            <a:cxnSpLocks/>
            <a:stCxn id="67" idx="0"/>
            <a:endCxn id="42" idx="0"/>
          </p:cNvCxnSpPr>
          <p:nvPr/>
        </p:nvCxnSpPr>
        <p:spPr>
          <a:xfrm rot="16200000" flipH="1" flipV="1">
            <a:off x="3310072" y="347008"/>
            <a:ext cx="33556" cy="4037870"/>
          </a:xfrm>
          <a:prstGeom prst="bentConnector3">
            <a:avLst>
              <a:gd name="adj1" fmla="val -6812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2782690-D580-4CC2-9659-E0CF71CAC3B1}"/>
              </a:ext>
            </a:extLst>
          </p:cNvPr>
          <p:cNvCxnSpPr>
            <a:stCxn id="43" idx="2"/>
            <a:endCxn id="60" idx="0"/>
          </p:cNvCxnSpPr>
          <p:nvPr/>
        </p:nvCxnSpPr>
        <p:spPr>
          <a:xfrm>
            <a:off x="2438730" y="2916121"/>
            <a:ext cx="0" cy="870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BDD1E98-DE39-46ED-AEC3-E63BAF317144}"/>
              </a:ext>
            </a:extLst>
          </p:cNvPr>
          <p:cNvCxnSpPr>
            <a:stCxn id="60" idx="2"/>
            <a:endCxn id="64" idx="0"/>
          </p:cNvCxnSpPr>
          <p:nvPr/>
        </p:nvCxnSpPr>
        <p:spPr>
          <a:xfrm flipH="1">
            <a:off x="2432512" y="4319532"/>
            <a:ext cx="6218" cy="170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8AC83E1-A6BE-41F0-A86E-7DD21B729A73}"/>
              </a:ext>
            </a:extLst>
          </p:cNvPr>
          <p:cNvCxnSpPr>
            <a:stCxn id="64" idx="2"/>
            <a:endCxn id="65" idx="0"/>
          </p:cNvCxnSpPr>
          <p:nvPr/>
        </p:nvCxnSpPr>
        <p:spPr>
          <a:xfrm>
            <a:off x="2432512" y="5023171"/>
            <a:ext cx="6218" cy="234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4515690-5A54-41C2-AEA0-93142CFDAD41}"/>
              </a:ext>
            </a:extLst>
          </p:cNvPr>
          <p:cNvCxnSpPr>
            <a:stCxn id="65" idx="2"/>
            <a:endCxn id="66" idx="0"/>
          </p:cNvCxnSpPr>
          <p:nvPr/>
        </p:nvCxnSpPr>
        <p:spPr>
          <a:xfrm flipH="1">
            <a:off x="2426843" y="5790713"/>
            <a:ext cx="11887" cy="201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CB0CEFF3-2D1F-416F-BF4F-1A74CA72A7AB}"/>
              </a:ext>
            </a:extLst>
          </p:cNvPr>
          <p:cNvCxnSpPr>
            <a:stCxn id="55" idx="3"/>
            <a:endCxn id="60" idx="1"/>
          </p:cNvCxnSpPr>
          <p:nvPr/>
        </p:nvCxnSpPr>
        <p:spPr>
          <a:xfrm>
            <a:off x="1761774" y="4052832"/>
            <a:ext cx="2197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96CE234A-3D6A-413F-8ECD-0BDB5EE87918}"/>
              </a:ext>
            </a:extLst>
          </p:cNvPr>
          <p:cNvCxnSpPr>
            <a:stCxn id="56" idx="3"/>
            <a:endCxn id="64" idx="1"/>
          </p:cNvCxnSpPr>
          <p:nvPr/>
        </p:nvCxnSpPr>
        <p:spPr>
          <a:xfrm>
            <a:off x="1755648" y="4756471"/>
            <a:ext cx="2196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DCD433CD-4718-4F8B-B23C-2148CABC5067}"/>
              </a:ext>
            </a:extLst>
          </p:cNvPr>
          <p:cNvCxnSpPr>
            <a:stCxn id="57" idx="3"/>
            <a:endCxn id="65" idx="1"/>
          </p:cNvCxnSpPr>
          <p:nvPr/>
        </p:nvCxnSpPr>
        <p:spPr>
          <a:xfrm>
            <a:off x="1754639" y="5524013"/>
            <a:ext cx="2268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C2B723E-15A4-406C-A035-70D79E47161A}"/>
              </a:ext>
            </a:extLst>
          </p:cNvPr>
          <p:cNvCxnSpPr>
            <a:stCxn id="58" idx="3"/>
            <a:endCxn id="66" idx="1"/>
          </p:cNvCxnSpPr>
          <p:nvPr/>
        </p:nvCxnSpPr>
        <p:spPr>
          <a:xfrm>
            <a:off x="1761774" y="6256640"/>
            <a:ext cx="207869" cy="2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17F600F9-3F0E-43C4-ACAD-269AD1865ABB}"/>
              </a:ext>
            </a:extLst>
          </p:cNvPr>
          <p:cNvCxnSpPr>
            <a:stCxn id="42" idx="2"/>
            <a:endCxn id="54" idx="0"/>
          </p:cNvCxnSpPr>
          <p:nvPr/>
        </p:nvCxnSpPr>
        <p:spPr>
          <a:xfrm flipH="1">
            <a:off x="1304574" y="2916121"/>
            <a:ext cx="3341" cy="195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BD22213-0DF5-45AE-AED3-9088089D686E}"/>
              </a:ext>
            </a:extLst>
          </p:cNvPr>
          <p:cNvCxnSpPr>
            <a:stCxn id="54" idx="2"/>
            <a:endCxn id="55" idx="0"/>
          </p:cNvCxnSpPr>
          <p:nvPr/>
        </p:nvCxnSpPr>
        <p:spPr>
          <a:xfrm>
            <a:off x="1304574" y="3644746"/>
            <a:ext cx="0" cy="14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146047FF-6C37-43BB-9C43-5268EC2E03EE}"/>
              </a:ext>
            </a:extLst>
          </p:cNvPr>
          <p:cNvCxnSpPr>
            <a:stCxn id="55" idx="2"/>
            <a:endCxn id="56" idx="0"/>
          </p:cNvCxnSpPr>
          <p:nvPr/>
        </p:nvCxnSpPr>
        <p:spPr>
          <a:xfrm flipH="1">
            <a:off x="1298448" y="4319532"/>
            <a:ext cx="6126" cy="170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7DA7278-4660-466B-9ADC-014BA81C551D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flipH="1">
            <a:off x="1297439" y="5023171"/>
            <a:ext cx="1009" cy="234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29B537C-F7ED-4172-9124-8840A842F296}"/>
              </a:ext>
            </a:extLst>
          </p:cNvPr>
          <p:cNvCxnSpPr>
            <a:stCxn id="57" idx="2"/>
            <a:endCxn id="58" idx="0"/>
          </p:cNvCxnSpPr>
          <p:nvPr/>
        </p:nvCxnSpPr>
        <p:spPr>
          <a:xfrm>
            <a:off x="1297439" y="5790713"/>
            <a:ext cx="7135" cy="199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7ACE42F7-7F90-45F6-947A-7C3A1E350104}"/>
              </a:ext>
            </a:extLst>
          </p:cNvPr>
          <p:cNvCxnSpPr>
            <a:stCxn id="44" idx="2"/>
            <a:endCxn id="48" idx="0"/>
          </p:cNvCxnSpPr>
          <p:nvPr/>
        </p:nvCxnSpPr>
        <p:spPr>
          <a:xfrm>
            <a:off x="4220908" y="2882565"/>
            <a:ext cx="6772" cy="195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3D308B6-EBE7-4F45-88A3-D4934C670FA1}"/>
              </a:ext>
            </a:extLst>
          </p:cNvPr>
          <p:cNvCxnSpPr/>
          <p:nvPr/>
        </p:nvCxnSpPr>
        <p:spPr>
          <a:xfrm>
            <a:off x="4227680" y="3611190"/>
            <a:ext cx="0" cy="14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39C69718-7DF9-458A-A955-2B34DB1AB223}"/>
              </a:ext>
            </a:extLst>
          </p:cNvPr>
          <p:cNvCxnSpPr/>
          <p:nvPr/>
        </p:nvCxnSpPr>
        <p:spPr>
          <a:xfrm>
            <a:off x="4227680" y="4285976"/>
            <a:ext cx="0" cy="17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E50D7649-6BDF-44C9-925C-05252E9BA5F1}"/>
              </a:ext>
            </a:extLst>
          </p:cNvPr>
          <p:cNvCxnSpPr/>
          <p:nvPr/>
        </p:nvCxnSpPr>
        <p:spPr>
          <a:xfrm>
            <a:off x="4227680" y="4997917"/>
            <a:ext cx="0" cy="225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A03A8C0B-A2C1-46BC-B0E1-60F5CA5433BA}"/>
              </a:ext>
            </a:extLst>
          </p:cNvPr>
          <p:cNvCxnSpPr/>
          <p:nvPr/>
        </p:nvCxnSpPr>
        <p:spPr>
          <a:xfrm>
            <a:off x="4227519" y="5757157"/>
            <a:ext cx="323" cy="199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E7CBF024-3D8E-409F-B457-EF732C466C42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2812130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공정정보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공정정보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23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48804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공정의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 그룹 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 그룹 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공정정보를 확인하거나 공정을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삭제를 할 수 있고 사용여부를 변경할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C9F0B9F-15CC-4A8C-830B-A546BED05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2" y="1909055"/>
            <a:ext cx="7458583" cy="4496541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F7869DD6-03E0-4503-98CB-18EF0253E429}"/>
              </a:ext>
            </a:extLst>
          </p:cNvPr>
          <p:cNvSpPr/>
          <p:nvPr/>
        </p:nvSpPr>
        <p:spPr>
          <a:xfrm>
            <a:off x="4694988" y="250482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C1649F2-88D4-45E2-A068-AF75D088E9EF}"/>
              </a:ext>
            </a:extLst>
          </p:cNvPr>
          <p:cNvSpPr/>
          <p:nvPr/>
        </p:nvSpPr>
        <p:spPr>
          <a:xfrm>
            <a:off x="6629400" y="314080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FA3B25D-8AA2-4A8F-AF65-1CEEB8183F53}"/>
              </a:ext>
            </a:extLst>
          </p:cNvPr>
          <p:cNvSpPr/>
          <p:nvPr/>
        </p:nvSpPr>
        <p:spPr>
          <a:xfrm>
            <a:off x="1905000" y="562566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6D94FC-9E9E-4FDA-BBD8-7F90CAF58D4B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168858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작업장정보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작업장정보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24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58038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작업장의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작업장에 적용되는 공정을 연결해준다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작업장명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공정으로 찾기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작업장의 정보를 확인 할 수 있으며 작업장을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사용여부를 제어 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82BC11-7018-4167-8897-D6F548D7A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5" y="1928847"/>
            <a:ext cx="7455367" cy="448212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3A8DD8C-7DA1-4A98-8BD7-13F750DDD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3581400"/>
            <a:ext cx="2214563" cy="2314575"/>
          </a:xfrm>
          <a:prstGeom prst="rect">
            <a:avLst/>
          </a:prstGeom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467E9B69-65FE-4036-B9C2-4BE77F6984CF}"/>
              </a:ext>
            </a:extLst>
          </p:cNvPr>
          <p:cNvSpPr/>
          <p:nvPr/>
        </p:nvSpPr>
        <p:spPr>
          <a:xfrm>
            <a:off x="5943600" y="253628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829E827-E37C-430C-9DFA-A9726FBDD8AF}"/>
              </a:ext>
            </a:extLst>
          </p:cNvPr>
          <p:cNvSpPr/>
          <p:nvPr/>
        </p:nvSpPr>
        <p:spPr>
          <a:xfrm>
            <a:off x="6705600" y="332653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9E29F90A-1A02-4235-9F74-AD5491596BF5}"/>
              </a:ext>
            </a:extLst>
          </p:cNvPr>
          <p:cNvSpPr/>
          <p:nvPr/>
        </p:nvSpPr>
        <p:spPr>
          <a:xfrm>
            <a:off x="4886417" y="473868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76431A-DC57-4EBD-BC9A-F333C9CFD26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3824839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2209800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03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6744950" y="880052"/>
              <a:ext cx="5447049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1544361" cy="516207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#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작업장추가</a:t>
            </a:r>
            <a:r>
              <a:rPr lang="ko-KR" altLang="en-US"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>
              <a:spcBef>
                <a:spcPts val="85"/>
              </a:spcBef>
            </a:pP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작업장정보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작업장추가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25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3171519"/>
              </p:ext>
            </p:extLst>
          </p:nvPr>
        </p:nvGraphicFramePr>
        <p:xfrm>
          <a:off x="5466051" y="577866"/>
          <a:ext cx="4425726" cy="5830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904738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1433839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473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47387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작업장코드를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 명을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공정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공정 명을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공정 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공정 코드를 등록합니다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2957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48150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21692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76275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249532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highlight>
                          <a:srgbClr val="FFFF00"/>
                        </a:highlight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606808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19205D1B-F727-4C7A-BD43-B9F190CD8D50}"/>
              </a:ext>
            </a:extLst>
          </p:cNvPr>
          <p:cNvSpPr txBox="1"/>
          <p:nvPr/>
        </p:nvSpPr>
        <p:spPr>
          <a:xfrm>
            <a:off x="62803" y="1325714"/>
            <a:ext cx="14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표시는 필수로 입력해야 되는 값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AA72A7-BA04-4FB3-B4D2-F1176C7F6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15" y="1805555"/>
            <a:ext cx="3012367" cy="24983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FE20B1-9987-4162-B07C-B99CCB5B06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5509" y="3756100"/>
            <a:ext cx="3205976" cy="27102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3EF5136-D01A-4894-A2DE-61EFD40DCDE9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839576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품목분류정보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품목분류정보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26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88815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품목분류정보의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level1~level5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 하나를 선택해야한다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 그룹 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 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0"/>
            <a:ext cx="7455366" cy="561119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59994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56389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품목분류의 정보를 확인하며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새로고침이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가능하며 사용여부를 제어합니다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품목은 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5level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까지 있으며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적제토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포장으로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팔렛당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박스수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박스당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pcs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 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pcs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당소재량을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취급합니다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568CEED-630A-4305-A6EC-2E2A4869C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2" y="1917581"/>
            <a:ext cx="7440667" cy="4491104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0CB71746-C92B-43EC-82A5-D8EC4B677184}"/>
              </a:ext>
            </a:extLst>
          </p:cNvPr>
          <p:cNvSpPr/>
          <p:nvPr/>
        </p:nvSpPr>
        <p:spPr>
          <a:xfrm>
            <a:off x="4088201" y="250504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69DB4DA-F4B6-45A6-B262-0FB94B9FBD14}"/>
              </a:ext>
            </a:extLst>
          </p:cNvPr>
          <p:cNvSpPr/>
          <p:nvPr/>
        </p:nvSpPr>
        <p:spPr>
          <a:xfrm>
            <a:off x="6781800" y="315722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1A54C6E3-486E-45C1-B057-9A125E1D7E58}"/>
              </a:ext>
            </a:extLst>
          </p:cNvPr>
          <p:cNvSpPr/>
          <p:nvPr/>
        </p:nvSpPr>
        <p:spPr>
          <a:xfrm>
            <a:off x="2107756" y="556152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44DFDA-283C-4CC7-8ADD-BE84D9041649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3488186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품목정보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품목정보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27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05459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품목을 수정 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품목명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품목유형 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0"/>
            <a:ext cx="7455366" cy="561119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59994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56389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품목의 정보를 확인 할 수 있으며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고침을 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추가시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앞에서 등록한 품목분류정보의 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개의 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level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입력한다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모든 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level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은 반드시 등록할 필 요는 없으며 품목은 완제품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(PR),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자재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(PT),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반제품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(SA)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에 따라서 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level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등록한다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5341DC-A85E-4C27-BE2B-ADFCFB235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2" y="1945045"/>
            <a:ext cx="7455367" cy="4074755"/>
          </a:xfrm>
          <a:prstGeom prst="rect">
            <a:avLst/>
          </a:prstGeom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7269EE36-7720-4247-BCAD-D50472B0A1B9}"/>
              </a:ext>
            </a:extLst>
          </p:cNvPr>
          <p:cNvSpPr/>
          <p:nvPr/>
        </p:nvSpPr>
        <p:spPr>
          <a:xfrm>
            <a:off x="5791200" y="250247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FF41BBA-3622-46DF-8931-3F76E91A1F30}"/>
              </a:ext>
            </a:extLst>
          </p:cNvPr>
          <p:cNvSpPr/>
          <p:nvPr/>
        </p:nvSpPr>
        <p:spPr>
          <a:xfrm>
            <a:off x="3765865" y="311887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E81543-DE39-4CB6-A84F-B6BECA9707D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33337710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2209800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03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21" name="object 21"/>
          <p:cNvSpPr/>
          <p:nvPr/>
        </p:nvSpPr>
        <p:spPr>
          <a:xfrm>
            <a:off x="-14223" y="566061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1544361" cy="516207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#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품목추가</a:t>
            </a:r>
            <a:r>
              <a:rPr lang="ko-KR" altLang="en-US"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>
              <a:spcBef>
                <a:spcPts val="85"/>
              </a:spcBef>
            </a:pP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품목정보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품목등록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28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196714"/>
              </p:ext>
            </p:extLst>
          </p:nvPr>
        </p:nvGraphicFramePr>
        <p:xfrm>
          <a:off x="5480274" y="577867"/>
          <a:ext cx="4425726" cy="61521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904738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1433839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323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31439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품목코드를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 명을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영문명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품목의 영문명을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약어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품목의 약어를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유형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품목유형을 선택합니다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 규격을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29578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단위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 단위를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48150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안전재고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 </a:t>
                      </a:r>
                      <a:r>
                        <a:rPr lang="ko-KR" altLang="en-US" sz="10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안전재고량을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21692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시간당생산수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시간당생산수를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762758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배치당생산수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배치당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생산수를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249532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캐비티수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캐비티의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수를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606808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성형줄당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PCS</a:t>
                      </a:r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성형줄당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PCS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063562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포장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SHOT</a:t>
                      </a:r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당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PCS</a:t>
                      </a:r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포장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SHOT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당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PCS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431351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건조대차기본수량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건조대차기본수량을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260664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소성대차기본수량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소성대차기본수량을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682912"/>
                  </a:ext>
                </a:extLst>
              </a:tr>
              <a:tr h="647838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품목분류정보에서 등록한 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LEVEL</a:t>
                      </a:r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을 선택합니다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46837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19205D1B-F727-4C7A-BD43-B9F190CD8D50}"/>
              </a:ext>
            </a:extLst>
          </p:cNvPr>
          <p:cNvSpPr txBox="1"/>
          <p:nvPr/>
        </p:nvSpPr>
        <p:spPr>
          <a:xfrm>
            <a:off x="62803" y="1325714"/>
            <a:ext cx="14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표시는 필수로 입력해야 되는 값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86C4DDA-0C14-47F7-950C-7F2FD5048F2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32037" y="1881976"/>
            <a:ext cx="5009195" cy="42140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D457EDC-1F34-488E-BF79-76D5C10C1C5F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39575765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31445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품질규격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,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공정조건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6362016" y="6508310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29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27947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품질규격을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공정조건을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품질규격은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적제토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품목의 규격을 결정한다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공정조건은 공정이 동작할 수 있는 필 수의 조건을 결정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Process.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5B001C-4817-4452-940A-01DC8E16C73F}"/>
              </a:ext>
            </a:extLst>
          </p:cNvPr>
          <p:cNvSpPr/>
          <p:nvPr/>
        </p:nvSpPr>
        <p:spPr>
          <a:xfrm>
            <a:off x="568046" y="236899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 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7A213A5-D9EC-46C4-BE49-6C116EAFDF29}"/>
              </a:ext>
            </a:extLst>
          </p:cNvPr>
          <p:cNvSpPr/>
          <p:nvPr/>
        </p:nvSpPr>
        <p:spPr>
          <a:xfrm>
            <a:off x="1683612" y="236899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B592C54-6810-4937-B775-4FA6896BA217}"/>
              </a:ext>
            </a:extLst>
          </p:cNvPr>
          <p:cNvSpPr/>
          <p:nvPr/>
        </p:nvSpPr>
        <p:spPr>
          <a:xfrm>
            <a:off x="5349571" y="236899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03D78E4-000A-4B52-BECF-BD343DE7A944}"/>
              </a:ext>
            </a:extLst>
          </p:cNvPr>
          <p:cNvSpPr txBox="1"/>
          <p:nvPr/>
        </p:nvSpPr>
        <p:spPr>
          <a:xfrm>
            <a:off x="297805" y="1843704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Manage</a:t>
            </a:r>
            <a:endParaRPr lang="ko-KR" altLang="en-US" sz="11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F5A6360-87F6-4664-B57E-9DC66576600D}"/>
              </a:ext>
            </a:extLst>
          </p:cNvPr>
          <p:cNvCxnSpPr/>
          <p:nvPr/>
        </p:nvCxnSpPr>
        <p:spPr>
          <a:xfrm>
            <a:off x="1482446" y="2635696"/>
            <a:ext cx="1859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6FC7CB5-DA83-4832-8F6F-BEE05D9C0DC8}"/>
              </a:ext>
            </a:extLst>
          </p:cNvPr>
          <p:cNvSpPr/>
          <p:nvPr/>
        </p:nvSpPr>
        <p:spPr>
          <a:xfrm>
            <a:off x="5356343" y="309762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온도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74FC50D-7CA9-4C6E-9B3F-774676CABC99}"/>
              </a:ext>
            </a:extLst>
          </p:cNvPr>
          <p:cNvSpPr/>
          <p:nvPr/>
        </p:nvSpPr>
        <p:spPr>
          <a:xfrm>
            <a:off x="5356343" y="377240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절대습도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1DAAC9A-31E0-498F-82ED-CF2F7CF2C3E4}"/>
              </a:ext>
            </a:extLst>
          </p:cNvPr>
          <p:cNvSpPr/>
          <p:nvPr/>
        </p:nvSpPr>
        <p:spPr>
          <a:xfrm>
            <a:off x="5356343" y="448434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대기압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F119565-7CD3-4669-81EB-9BA3699BA3F9}"/>
              </a:ext>
            </a:extLst>
          </p:cNvPr>
          <p:cNvSpPr/>
          <p:nvPr/>
        </p:nvSpPr>
        <p:spPr>
          <a:xfrm>
            <a:off x="5356343" y="524358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미세먼지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ACFD1-8508-4708-BD1C-927392622AAE}"/>
              </a:ext>
            </a:extLst>
          </p:cNvPr>
          <p:cNvSpPr/>
          <p:nvPr/>
        </p:nvSpPr>
        <p:spPr>
          <a:xfrm>
            <a:off x="564705" y="309762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적제토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8880783-434E-4E41-B017-DA7B5D8BB9F9}"/>
              </a:ext>
            </a:extLst>
          </p:cNvPr>
          <p:cNvSpPr/>
          <p:nvPr/>
        </p:nvSpPr>
        <p:spPr>
          <a:xfrm>
            <a:off x="564705" y="377240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9BE5DF1-4FEC-472C-AECC-4B0C121F316E}"/>
              </a:ext>
            </a:extLst>
          </p:cNvPr>
          <p:cNvSpPr/>
          <p:nvPr/>
        </p:nvSpPr>
        <p:spPr>
          <a:xfrm>
            <a:off x="558579" y="447604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9F17E54-7F93-4112-92BD-53385B18836C}"/>
              </a:ext>
            </a:extLst>
          </p:cNvPr>
          <p:cNvSpPr/>
          <p:nvPr/>
        </p:nvSpPr>
        <p:spPr>
          <a:xfrm>
            <a:off x="557570" y="524358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C48C775-E7B6-4F17-B638-2108F87DAF30}"/>
              </a:ext>
            </a:extLst>
          </p:cNvPr>
          <p:cNvSpPr/>
          <p:nvPr/>
        </p:nvSpPr>
        <p:spPr>
          <a:xfrm>
            <a:off x="564705" y="597621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672B125-0072-4B0F-9291-D1B3A1B05103}"/>
              </a:ext>
            </a:extLst>
          </p:cNvPr>
          <p:cNvSpPr/>
          <p:nvPr/>
        </p:nvSpPr>
        <p:spPr>
          <a:xfrm>
            <a:off x="1683612" y="377240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성형길이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1D64467-B7E9-4FF4-86D2-A4B2982135A5}"/>
              </a:ext>
            </a:extLst>
          </p:cNvPr>
          <p:cNvSpPr/>
          <p:nvPr/>
        </p:nvSpPr>
        <p:spPr>
          <a:xfrm>
            <a:off x="1683612" y="447604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건조두께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B9C75C2-52F5-4AAC-9062-EB55860032EA}"/>
              </a:ext>
            </a:extLst>
          </p:cNvPr>
          <p:cNvSpPr/>
          <p:nvPr/>
        </p:nvSpPr>
        <p:spPr>
          <a:xfrm>
            <a:off x="1683612" y="524358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 길이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F57F68F-6AA8-491E-8876-8D33C8244EA9}"/>
              </a:ext>
            </a:extLst>
          </p:cNvPr>
          <p:cNvSpPr/>
          <p:nvPr/>
        </p:nvSpPr>
        <p:spPr>
          <a:xfrm>
            <a:off x="1683612" y="597857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포장길이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FB859DB-C7CF-4BA9-A798-5D9BD8BCFE17}"/>
              </a:ext>
            </a:extLst>
          </p:cNvPr>
          <p:cNvSpPr/>
          <p:nvPr/>
        </p:nvSpPr>
        <p:spPr>
          <a:xfrm>
            <a:off x="4019389" y="236899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CB0CEFF3-2D1F-416F-BF4F-1A74CA72A7AB}"/>
              </a:ext>
            </a:extLst>
          </p:cNvPr>
          <p:cNvCxnSpPr>
            <a:stCxn id="55" idx="3"/>
            <a:endCxn id="60" idx="1"/>
          </p:cNvCxnSpPr>
          <p:nvPr/>
        </p:nvCxnSpPr>
        <p:spPr>
          <a:xfrm>
            <a:off x="1479105" y="4039107"/>
            <a:ext cx="204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96CE234A-3D6A-413F-8ECD-0BDB5EE87918}"/>
              </a:ext>
            </a:extLst>
          </p:cNvPr>
          <p:cNvCxnSpPr>
            <a:stCxn id="56" idx="3"/>
            <a:endCxn id="64" idx="1"/>
          </p:cNvCxnSpPr>
          <p:nvPr/>
        </p:nvCxnSpPr>
        <p:spPr>
          <a:xfrm>
            <a:off x="1472979" y="4742746"/>
            <a:ext cx="2106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DCD433CD-4718-4F8B-B23C-2148CABC5067}"/>
              </a:ext>
            </a:extLst>
          </p:cNvPr>
          <p:cNvCxnSpPr>
            <a:stCxn id="57" idx="3"/>
            <a:endCxn id="65" idx="1"/>
          </p:cNvCxnSpPr>
          <p:nvPr/>
        </p:nvCxnSpPr>
        <p:spPr>
          <a:xfrm>
            <a:off x="1471970" y="5510288"/>
            <a:ext cx="211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C2B723E-15A4-406C-A035-70D79E47161A}"/>
              </a:ext>
            </a:extLst>
          </p:cNvPr>
          <p:cNvCxnSpPr>
            <a:stCxn id="58" idx="3"/>
            <a:endCxn id="66" idx="1"/>
          </p:cNvCxnSpPr>
          <p:nvPr/>
        </p:nvCxnSpPr>
        <p:spPr>
          <a:xfrm>
            <a:off x="1479105" y="6242915"/>
            <a:ext cx="204507" cy="2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17F600F9-3F0E-43C4-ACAD-269AD1865ABB}"/>
              </a:ext>
            </a:extLst>
          </p:cNvPr>
          <p:cNvCxnSpPr>
            <a:stCxn id="42" idx="2"/>
            <a:endCxn id="54" idx="0"/>
          </p:cNvCxnSpPr>
          <p:nvPr/>
        </p:nvCxnSpPr>
        <p:spPr>
          <a:xfrm flipH="1">
            <a:off x="1021905" y="2902396"/>
            <a:ext cx="3341" cy="195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BD22213-0DF5-45AE-AED3-9088089D686E}"/>
              </a:ext>
            </a:extLst>
          </p:cNvPr>
          <p:cNvCxnSpPr>
            <a:stCxn id="54" idx="2"/>
            <a:endCxn id="55" idx="0"/>
          </p:cNvCxnSpPr>
          <p:nvPr/>
        </p:nvCxnSpPr>
        <p:spPr>
          <a:xfrm>
            <a:off x="1021905" y="3631021"/>
            <a:ext cx="0" cy="14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146047FF-6C37-43BB-9C43-5268EC2E03EE}"/>
              </a:ext>
            </a:extLst>
          </p:cNvPr>
          <p:cNvCxnSpPr>
            <a:stCxn id="55" idx="2"/>
            <a:endCxn id="56" idx="0"/>
          </p:cNvCxnSpPr>
          <p:nvPr/>
        </p:nvCxnSpPr>
        <p:spPr>
          <a:xfrm flipH="1">
            <a:off x="1015779" y="4305807"/>
            <a:ext cx="6126" cy="170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7DA7278-4660-466B-9ADC-014BA81C551D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flipH="1">
            <a:off x="1014770" y="5009446"/>
            <a:ext cx="1009" cy="234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29B537C-F7ED-4172-9124-8840A842F296}"/>
              </a:ext>
            </a:extLst>
          </p:cNvPr>
          <p:cNvCxnSpPr>
            <a:stCxn id="57" idx="2"/>
            <a:endCxn id="58" idx="0"/>
          </p:cNvCxnSpPr>
          <p:nvPr/>
        </p:nvCxnSpPr>
        <p:spPr>
          <a:xfrm>
            <a:off x="1014770" y="5776988"/>
            <a:ext cx="7135" cy="199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7ACE42F7-7F90-45F6-947A-7C3A1E350104}"/>
              </a:ext>
            </a:extLst>
          </p:cNvPr>
          <p:cNvCxnSpPr>
            <a:stCxn id="44" idx="2"/>
            <a:endCxn id="48" idx="0"/>
          </p:cNvCxnSpPr>
          <p:nvPr/>
        </p:nvCxnSpPr>
        <p:spPr>
          <a:xfrm>
            <a:off x="5806771" y="2902396"/>
            <a:ext cx="6772" cy="195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3D308B6-EBE7-4F45-88A3-D4934C670FA1}"/>
              </a:ext>
            </a:extLst>
          </p:cNvPr>
          <p:cNvCxnSpPr/>
          <p:nvPr/>
        </p:nvCxnSpPr>
        <p:spPr>
          <a:xfrm>
            <a:off x="5813543" y="3631021"/>
            <a:ext cx="0" cy="14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39C69718-7DF9-458A-A955-2B34DB1AB223}"/>
              </a:ext>
            </a:extLst>
          </p:cNvPr>
          <p:cNvCxnSpPr/>
          <p:nvPr/>
        </p:nvCxnSpPr>
        <p:spPr>
          <a:xfrm>
            <a:off x="5813543" y="4305807"/>
            <a:ext cx="0" cy="17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E50D7649-6BDF-44C9-925C-05252E9BA5F1}"/>
              </a:ext>
            </a:extLst>
          </p:cNvPr>
          <p:cNvCxnSpPr/>
          <p:nvPr/>
        </p:nvCxnSpPr>
        <p:spPr>
          <a:xfrm>
            <a:off x="5813543" y="5017748"/>
            <a:ext cx="0" cy="225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330E716-4349-4773-BD3B-BB4B6D0E2E83}"/>
              </a:ext>
            </a:extLst>
          </p:cNvPr>
          <p:cNvSpPr/>
          <p:nvPr/>
        </p:nvSpPr>
        <p:spPr>
          <a:xfrm>
            <a:off x="1683612" y="309762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제토무게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CF0BBEE-3C36-400E-BB77-92CF3DCB2A64}"/>
              </a:ext>
            </a:extLst>
          </p:cNvPr>
          <p:cNvCxnSpPr/>
          <p:nvPr/>
        </p:nvCxnSpPr>
        <p:spPr>
          <a:xfrm>
            <a:off x="1479105" y="3333361"/>
            <a:ext cx="204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D4C0181-E377-468D-AE13-4B3863683933}"/>
              </a:ext>
            </a:extLst>
          </p:cNvPr>
          <p:cNvSpPr/>
          <p:nvPr/>
        </p:nvSpPr>
        <p:spPr>
          <a:xfrm>
            <a:off x="2798547" y="377240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6DE2066-9BD0-4A78-ACC1-F5C04962DFDB}"/>
              </a:ext>
            </a:extLst>
          </p:cNvPr>
          <p:cNvSpPr/>
          <p:nvPr/>
        </p:nvSpPr>
        <p:spPr>
          <a:xfrm>
            <a:off x="2798547" y="447604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02456B9-A5D2-4829-8B70-1C7254ABF674}"/>
              </a:ext>
            </a:extLst>
          </p:cNvPr>
          <p:cNvSpPr/>
          <p:nvPr/>
        </p:nvSpPr>
        <p:spPr>
          <a:xfrm>
            <a:off x="2798547" y="524358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FB054B-47F2-4845-95C5-AC5E6895168D}"/>
              </a:ext>
            </a:extLst>
          </p:cNvPr>
          <p:cNvSpPr/>
          <p:nvPr/>
        </p:nvSpPr>
        <p:spPr>
          <a:xfrm>
            <a:off x="2798547" y="597857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BCB5F90-7DF5-4999-97B9-C0745F1B8397}"/>
              </a:ext>
            </a:extLst>
          </p:cNvPr>
          <p:cNvCxnSpPr>
            <a:endCxn id="71" idx="1"/>
          </p:cNvCxnSpPr>
          <p:nvPr/>
        </p:nvCxnSpPr>
        <p:spPr>
          <a:xfrm>
            <a:off x="2594040" y="4039107"/>
            <a:ext cx="204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B87CD85-A45C-40CB-B19F-79708A0EE44C}"/>
              </a:ext>
            </a:extLst>
          </p:cNvPr>
          <p:cNvCxnSpPr>
            <a:endCxn id="72" idx="1"/>
          </p:cNvCxnSpPr>
          <p:nvPr/>
        </p:nvCxnSpPr>
        <p:spPr>
          <a:xfrm>
            <a:off x="2587914" y="4742746"/>
            <a:ext cx="2106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F4B77252-1E0B-47BF-A87B-2A4D6049B07D}"/>
              </a:ext>
            </a:extLst>
          </p:cNvPr>
          <p:cNvCxnSpPr>
            <a:endCxn id="73" idx="1"/>
          </p:cNvCxnSpPr>
          <p:nvPr/>
        </p:nvCxnSpPr>
        <p:spPr>
          <a:xfrm>
            <a:off x="2586905" y="5510288"/>
            <a:ext cx="211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CA39A03F-BCA5-4AD9-A64F-1783437A69E7}"/>
              </a:ext>
            </a:extLst>
          </p:cNvPr>
          <p:cNvCxnSpPr>
            <a:endCxn id="74" idx="1"/>
          </p:cNvCxnSpPr>
          <p:nvPr/>
        </p:nvCxnSpPr>
        <p:spPr>
          <a:xfrm>
            <a:off x="2594040" y="6242915"/>
            <a:ext cx="204507" cy="2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04E230B-FF6B-40EF-BF6F-50094D111FD5}"/>
              </a:ext>
            </a:extLst>
          </p:cNvPr>
          <p:cNvSpPr/>
          <p:nvPr/>
        </p:nvSpPr>
        <p:spPr>
          <a:xfrm>
            <a:off x="2798547" y="309762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E8DEA822-D354-4880-B160-C6139CCE1627}"/>
              </a:ext>
            </a:extLst>
          </p:cNvPr>
          <p:cNvCxnSpPr/>
          <p:nvPr/>
        </p:nvCxnSpPr>
        <p:spPr>
          <a:xfrm>
            <a:off x="2594040" y="3333361"/>
            <a:ext cx="204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7AECD52-A684-48F0-BEF7-A95A4EAA0866}"/>
              </a:ext>
            </a:extLst>
          </p:cNvPr>
          <p:cNvCxnSpPr>
            <a:stCxn id="43" idx="3"/>
            <a:endCxn id="67" idx="1"/>
          </p:cNvCxnSpPr>
          <p:nvPr/>
        </p:nvCxnSpPr>
        <p:spPr>
          <a:xfrm>
            <a:off x="2598012" y="2635696"/>
            <a:ext cx="1421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0D70994-1492-484D-BB4D-8A707C632774}"/>
              </a:ext>
            </a:extLst>
          </p:cNvPr>
          <p:cNvCxnSpPr>
            <a:stCxn id="44" idx="1"/>
            <a:endCxn id="67" idx="3"/>
          </p:cNvCxnSpPr>
          <p:nvPr/>
        </p:nvCxnSpPr>
        <p:spPr>
          <a:xfrm flipH="1">
            <a:off x="4933789" y="2635696"/>
            <a:ext cx="4157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3664E13-0496-439C-A9E2-19EC7782019D}"/>
              </a:ext>
            </a:extLst>
          </p:cNvPr>
          <p:cNvSpPr/>
          <p:nvPr/>
        </p:nvSpPr>
        <p:spPr>
          <a:xfrm>
            <a:off x="5356343" y="600282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5E35052-62FD-40B5-9626-E4591B927360}"/>
              </a:ext>
            </a:extLst>
          </p:cNvPr>
          <p:cNvCxnSpPr/>
          <p:nvPr/>
        </p:nvCxnSpPr>
        <p:spPr>
          <a:xfrm>
            <a:off x="5813543" y="5776988"/>
            <a:ext cx="0" cy="225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946663C-7A6B-4D64-90A1-9A83A9FE14D9}"/>
              </a:ext>
            </a:extLst>
          </p:cNvPr>
          <p:cNvSpPr/>
          <p:nvPr/>
        </p:nvSpPr>
        <p:spPr>
          <a:xfrm>
            <a:off x="6513683" y="236749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</a:t>
            </a: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796BF266-A7CB-4F59-9D39-5B234683DAAA}"/>
              </a:ext>
            </a:extLst>
          </p:cNvPr>
          <p:cNvCxnSpPr>
            <a:stCxn id="67" idx="0"/>
            <a:endCxn id="90" idx="0"/>
          </p:cNvCxnSpPr>
          <p:nvPr/>
        </p:nvCxnSpPr>
        <p:spPr>
          <a:xfrm rot="5400000" flipH="1" flipV="1">
            <a:off x="5722985" y="1121098"/>
            <a:ext cx="1502" cy="2494294"/>
          </a:xfrm>
          <a:prstGeom prst="bentConnector3">
            <a:avLst>
              <a:gd name="adj1" fmla="val 153197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15A7E630-F31D-48EB-B8EE-E172397B64D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4041438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메인 화면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 화면 로그인 후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3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17084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메모장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계산기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그림판의 응용 프로그램을 열어준다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공통 컨트롤로 권한을 부여 받은 자식화면에 해당하는 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이벤트를 발생시킨다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환경설정 화면을 보여준다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 메뉴로 클릭 시 하위 메뉴들이 진열 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메뉴에서 선택한 화면이 열리면 해당 화면의 이름정보와 삭제를 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사용자가 등록한 즐겨찾기 목록이 보여진다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현제화면의 위치정보가 보여진다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사용자의 이름이 보여진다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1FD3D87-AE80-4E00-907A-CAF52E59746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9292" y="1410411"/>
            <a:ext cx="7440668" cy="4948279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C583FED4-B866-4B32-980A-0E1B6BB8CDC4}"/>
              </a:ext>
            </a:extLst>
          </p:cNvPr>
          <p:cNvSpPr/>
          <p:nvPr/>
        </p:nvSpPr>
        <p:spPr>
          <a:xfrm>
            <a:off x="7234684" y="208214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34ECADA-4DD1-439C-BEF8-7D88AF5B7B70}"/>
              </a:ext>
            </a:extLst>
          </p:cNvPr>
          <p:cNvSpPr/>
          <p:nvPr/>
        </p:nvSpPr>
        <p:spPr>
          <a:xfrm>
            <a:off x="2226703" y="185065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68B9EE00-456E-4B8B-8A55-433F65D9A233}"/>
              </a:ext>
            </a:extLst>
          </p:cNvPr>
          <p:cNvSpPr/>
          <p:nvPr/>
        </p:nvSpPr>
        <p:spPr>
          <a:xfrm>
            <a:off x="985960" y="613009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EFD9B35-3752-4DC2-ABCA-13D527F91866}"/>
              </a:ext>
            </a:extLst>
          </p:cNvPr>
          <p:cNvSpPr/>
          <p:nvPr/>
        </p:nvSpPr>
        <p:spPr>
          <a:xfrm>
            <a:off x="2819400" y="6113546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E1643D7-D039-4A0A-A774-A3CE0995128E}"/>
              </a:ext>
            </a:extLst>
          </p:cNvPr>
          <p:cNvSpPr/>
          <p:nvPr/>
        </p:nvSpPr>
        <p:spPr>
          <a:xfrm>
            <a:off x="7326834" y="611960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3205E6E-7F04-4892-9E51-6A2F8B51346A}"/>
              </a:ext>
            </a:extLst>
          </p:cNvPr>
          <p:cNvSpPr/>
          <p:nvPr/>
        </p:nvSpPr>
        <p:spPr>
          <a:xfrm>
            <a:off x="1740008" y="219644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F3832908-770F-47A6-88AB-AC50FA17DA27}"/>
              </a:ext>
            </a:extLst>
          </p:cNvPr>
          <p:cNvSpPr/>
          <p:nvPr/>
        </p:nvSpPr>
        <p:spPr>
          <a:xfrm>
            <a:off x="814200" y="219644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BABD9BB3-400B-4DE4-86E8-BDC68851153F}"/>
              </a:ext>
            </a:extLst>
          </p:cNvPr>
          <p:cNvSpPr/>
          <p:nvPr/>
        </p:nvSpPr>
        <p:spPr>
          <a:xfrm>
            <a:off x="73179" y="170199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CB85AE-B39E-4D99-8232-6DE97AE19CA3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13284887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품질규격설정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품질규격설정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30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272089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품질규격복사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품목의 규격설정에 해당하는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공정을 선택하여 다른 품목에 복사할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0"/>
            <a:ext cx="7455366" cy="561119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59994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56389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품목을 공정에서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규격을 설정하는 화면으로 좌측에는 품목의 목록이 있으며 우측에는 선택한 품목의 설정된 규격이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품질규격을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삭제가 가능하며 사용여부 변경 및 품질규격 복사가 가능합니다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7269EE36-7720-4247-BCAD-D50472B0A1B9}"/>
              </a:ext>
            </a:extLst>
          </p:cNvPr>
          <p:cNvSpPr/>
          <p:nvPr/>
        </p:nvSpPr>
        <p:spPr>
          <a:xfrm>
            <a:off x="5791200" y="250247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FF41BBA-3622-46DF-8931-3F76E91A1F30}"/>
              </a:ext>
            </a:extLst>
          </p:cNvPr>
          <p:cNvSpPr/>
          <p:nvPr/>
        </p:nvSpPr>
        <p:spPr>
          <a:xfrm>
            <a:off x="3765865" y="311887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3047D3C-F6AC-4A94-80E4-32C93841F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3" y="1946630"/>
            <a:ext cx="7455366" cy="4301770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852CAFEB-07D1-4C05-98E8-21393EBC5DF4}"/>
              </a:ext>
            </a:extLst>
          </p:cNvPr>
          <p:cNvSpPr/>
          <p:nvPr/>
        </p:nvSpPr>
        <p:spPr>
          <a:xfrm>
            <a:off x="5911710" y="246158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9303B1-EF58-4771-99A0-228DE01F1183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3800319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품질규격설정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품질규격설정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품질규격복사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31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75909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품목명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복사할 품목을 선택한다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이때 검색했던 품목명은 제외된다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 설정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복사할 품질 규격을 선택합니다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0"/>
            <a:ext cx="7455366" cy="561119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59994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37923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복사하고자 하는 품목의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품질규격중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복사하고 싶은 공정을 선택하여 조회하면 품질규격 설정이 나온다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6A35BC-28E2-4FB2-9B05-4D8AF8170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2" y="1956949"/>
            <a:ext cx="7440666" cy="4454021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5D020615-F783-4256-9C11-6DE236F420F9}"/>
              </a:ext>
            </a:extLst>
          </p:cNvPr>
          <p:cNvSpPr/>
          <p:nvPr/>
        </p:nvSpPr>
        <p:spPr>
          <a:xfrm>
            <a:off x="2687932" y="252113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6D841DE2-90CD-4B7E-8D7E-7E6A0C609F8D}"/>
              </a:ext>
            </a:extLst>
          </p:cNvPr>
          <p:cNvSpPr/>
          <p:nvPr/>
        </p:nvSpPr>
        <p:spPr>
          <a:xfrm>
            <a:off x="1905000" y="334189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56243CD-AC5B-4DC3-AFDD-1F30F26B9A5C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19623523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2209800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03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21" name="object 21"/>
          <p:cNvSpPr/>
          <p:nvPr/>
        </p:nvSpPr>
        <p:spPr>
          <a:xfrm>
            <a:off x="-14223" y="566061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1544361" cy="516207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#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 품질규격설정</a:t>
            </a:r>
            <a:r>
              <a:rPr lang="ko-KR" altLang="en-US"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>
              <a:spcBef>
                <a:spcPts val="85"/>
              </a:spcBef>
            </a:pP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품질규격설정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품질규격추가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32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552323"/>
              </p:ext>
            </p:extLst>
          </p:nvPr>
        </p:nvGraphicFramePr>
        <p:xfrm>
          <a:off x="5466051" y="577867"/>
          <a:ext cx="4425726" cy="5689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904738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1433839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4912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42223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검사코드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검사코드를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45029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검사항목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검사항목 명을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4350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품목명을 선택합니다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4350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품목명을 선택하면 자동으로 코드가 등록됩니다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4350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공정명</a:t>
                      </a:r>
                      <a:endParaRPr lang="ko-KR" altLang="en-US" sz="1000" b="1" dirty="0">
                        <a:highlight>
                          <a:srgbClr val="FFFF00"/>
                        </a:highlight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공정명을 선택합니다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  <a:tr h="41088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공정코드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공정명을 선택하면 자동으로 코드가 등록됩니다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29578"/>
                  </a:ext>
                </a:extLst>
              </a:tr>
              <a:tr h="4350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규격상한값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USL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규격상한값</a:t>
                      </a:r>
                      <a:r>
                        <a:rPr lang="en-US" altLang="ko-KR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USL</a:t>
                      </a:r>
                      <a:r>
                        <a:rPr lang="ko-KR" altLang="en-US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을 입력합니다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48150"/>
                  </a:ext>
                </a:extLst>
              </a:tr>
              <a:tr h="4350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규격기준값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SL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규격기준값</a:t>
                      </a:r>
                      <a:r>
                        <a:rPr lang="en-US" altLang="ko-KR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SL</a:t>
                      </a:r>
                      <a:r>
                        <a:rPr lang="ko-KR" altLang="en-US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을 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21692"/>
                  </a:ext>
                </a:extLst>
              </a:tr>
              <a:tr h="4350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규격하한값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LSL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규격하한값</a:t>
                      </a:r>
                      <a:r>
                        <a:rPr lang="en-US" altLang="ko-KR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LSL</a:t>
                      </a:r>
                      <a:r>
                        <a:rPr lang="ko-KR" altLang="en-US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를 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762758"/>
                  </a:ext>
                </a:extLst>
              </a:tr>
              <a:tr h="4350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샘플크기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샘플크기를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249532"/>
                  </a:ext>
                </a:extLst>
              </a:tr>
              <a:tr h="4350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단위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단위를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606808"/>
                  </a:ext>
                </a:extLst>
              </a:tr>
              <a:tr h="4350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06356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19205D1B-F727-4C7A-BD43-B9F190CD8D50}"/>
              </a:ext>
            </a:extLst>
          </p:cNvPr>
          <p:cNvSpPr txBox="1"/>
          <p:nvPr/>
        </p:nvSpPr>
        <p:spPr>
          <a:xfrm>
            <a:off x="62803" y="1325714"/>
            <a:ext cx="14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표시는 필수로 입력해야 되는 값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63719DD-B104-4EDC-A5CC-6C2279D8A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39" y="1740284"/>
            <a:ext cx="3839478" cy="471180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AC98285-06E2-4AC8-BA58-8D5BD6CFA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219196"/>
            <a:ext cx="2932602" cy="372440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540F87F-ADBB-4C8F-9203-23A81FB52662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39045429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공정조건설정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공정조건설정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33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272089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공정조건복사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설비시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설비에 등록된 공정의조건을 다른 품목에 복사할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0"/>
            <a:ext cx="7455366" cy="561119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59994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56389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품목을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설비시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공정조건을 설정하는 화면으로 좌측에는 품목의 목록이 있으며 우측에는 선택한 품목의 공정조건이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공정조건을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삭제가 가능하며 사용여부 변경 및 공정조건 복사가 가능합니다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D99011-8844-4869-BDC9-89777F94F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2" y="1967894"/>
            <a:ext cx="7440667" cy="4443076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FC130067-B744-4E08-9B9D-20727D3FB4A2}"/>
              </a:ext>
            </a:extLst>
          </p:cNvPr>
          <p:cNvSpPr/>
          <p:nvPr/>
        </p:nvSpPr>
        <p:spPr>
          <a:xfrm>
            <a:off x="5715000" y="249037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73F4F1-87B5-4F38-A635-D06876DB2A65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205596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공정조건설정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공정조건설정 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공정조건복사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34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75909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품목명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복사할 품목을 선택한다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이때 검색했던 품목명은 제외된다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공정조건설정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복사할 공정 조건을 선택합니다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0"/>
            <a:ext cx="7455366" cy="561119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59994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37923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복사하고자 하는 품목의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품질규격중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복사하고 싶은 공정을 선택하여 조회하면 공정조건 설정이 나온다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A5DF003-5457-4262-9ABE-E9571CAD2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2" y="2024777"/>
            <a:ext cx="7472917" cy="4380015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BC0838-9798-4B16-B7BF-71A938D5482C}"/>
              </a:ext>
            </a:extLst>
          </p:cNvPr>
          <p:cNvSpPr/>
          <p:nvPr/>
        </p:nvSpPr>
        <p:spPr>
          <a:xfrm>
            <a:off x="3177006" y="398618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0BA8F4A-83B2-4928-B508-FDF4E9EF7099}"/>
              </a:ext>
            </a:extLst>
          </p:cNvPr>
          <p:cNvSpPr/>
          <p:nvPr/>
        </p:nvSpPr>
        <p:spPr>
          <a:xfrm>
            <a:off x="3048000" y="336385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1CB5162-C11D-4FAE-8B97-4ED97F0AE9F0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8970289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2209800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03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21" name="object 21"/>
          <p:cNvSpPr/>
          <p:nvPr/>
        </p:nvSpPr>
        <p:spPr>
          <a:xfrm>
            <a:off x="-14223" y="566061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1544361" cy="516207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#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 공정조건설정</a:t>
            </a:r>
            <a:r>
              <a:rPr lang="ko-KR" altLang="en-US"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>
              <a:spcBef>
                <a:spcPts val="85"/>
              </a:spcBef>
            </a:pP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공정조건설정 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저장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35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176103"/>
              </p:ext>
            </p:extLst>
          </p:nvPr>
        </p:nvGraphicFramePr>
        <p:xfrm>
          <a:off x="5619092" y="577867"/>
          <a:ext cx="4272685" cy="5573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308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544957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1717420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5210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44785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검사코드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검사코드를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47760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검사항목명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검사항목 명을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46142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품목명을 선택합니다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46142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품목명을 선택하면 자동으로 코드가 등록됩니다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46142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작업장명을 선택합니다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  <a:tr h="4358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작업장명을 선택하면 자동으로 코드가 등록됩니다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29578"/>
                  </a:ext>
                </a:extLst>
              </a:tr>
              <a:tr h="46142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규격상한값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USL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규격상한값</a:t>
                      </a:r>
                      <a:r>
                        <a:rPr lang="en-US" altLang="ko-KR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USL</a:t>
                      </a:r>
                      <a:r>
                        <a:rPr lang="ko-KR" altLang="en-US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을 입력합니다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48150"/>
                  </a:ext>
                </a:extLst>
              </a:tr>
              <a:tr h="46142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규격기준값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SL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규격기준값</a:t>
                      </a:r>
                      <a:r>
                        <a:rPr lang="en-US" altLang="ko-KR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SL</a:t>
                      </a:r>
                      <a:r>
                        <a:rPr lang="ko-KR" altLang="en-US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을 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21692"/>
                  </a:ext>
                </a:extLst>
              </a:tr>
              <a:tr h="46142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규격하한값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LSL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규격하한값</a:t>
                      </a:r>
                      <a:r>
                        <a:rPr lang="en-US" altLang="ko-KR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LSL</a:t>
                      </a:r>
                      <a:r>
                        <a:rPr lang="ko-KR" altLang="en-US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를 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762758"/>
                  </a:ext>
                </a:extLst>
              </a:tr>
              <a:tr h="46142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단위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단위를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606808"/>
                  </a:ext>
                </a:extLst>
              </a:tr>
              <a:tr h="46142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06356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19205D1B-F727-4C7A-BD43-B9F190CD8D50}"/>
              </a:ext>
            </a:extLst>
          </p:cNvPr>
          <p:cNvSpPr txBox="1"/>
          <p:nvPr/>
        </p:nvSpPr>
        <p:spPr>
          <a:xfrm>
            <a:off x="62803" y="1325714"/>
            <a:ext cx="14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표시는 필수로 입력해야 되는 값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27A479-BFF2-4EC2-B4A7-6332C7CCB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90" y="1787379"/>
            <a:ext cx="3644104" cy="43672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852636B-C7C8-413C-B190-200BBD226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6348" y="2286000"/>
            <a:ext cx="3003465" cy="359594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977D814-4E41-4A10-820E-FC0651813A7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10507824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31445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품질규격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,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공정조건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6362016" y="6508310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36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27947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품질규격을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공정조건을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품질규격은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적제토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품목의 규격을 결정한다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공정조건은 공정이 동작할 수 있는 필 수의 조건을 결정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Process.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5B001C-4817-4452-940A-01DC8E16C73F}"/>
              </a:ext>
            </a:extLst>
          </p:cNvPr>
          <p:cNvSpPr/>
          <p:nvPr/>
        </p:nvSpPr>
        <p:spPr>
          <a:xfrm>
            <a:off x="568046" y="236899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 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7A213A5-D9EC-46C4-BE49-6C116EAFDF29}"/>
              </a:ext>
            </a:extLst>
          </p:cNvPr>
          <p:cNvSpPr/>
          <p:nvPr/>
        </p:nvSpPr>
        <p:spPr>
          <a:xfrm>
            <a:off x="1683612" y="236899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B592C54-6810-4937-B775-4FA6896BA217}"/>
              </a:ext>
            </a:extLst>
          </p:cNvPr>
          <p:cNvSpPr/>
          <p:nvPr/>
        </p:nvSpPr>
        <p:spPr>
          <a:xfrm>
            <a:off x="5349571" y="236899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03D78E4-000A-4B52-BECF-BD343DE7A944}"/>
              </a:ext>
            </a:extLst>
          </p:cNvPr>
          <p:cNvSpPr txBox="1"/>
          <p:nvPr/>
        </p:nvSpPr>
        <p:spPr>
          <a:xfrm>
            <a:off x="297805" y="1843704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Manage</a:t>
            </a:r>
            <a:endParaRPr lang="ko-KR" altLang="en-US" sz="11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F5A6360-87F6-4664-B57E-9DC66576600D}"/>
              </a:ext>
            </a:extLst>
          </p:cNvPr>
          <p:cNvCxnSpPr/>
          <p:nvPr/>
        </p:nvCxnSpPr>
        <p:spPr>
          <a:xfrm>
            <a:off x="1482446" y="2635696"/>
            <a:ext cx="1859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6FC7CB5-DA83-4832-8F6F-BEE05D9C0DC8}"/>
              </a:ext>
            </a:extLst>
          </p:cNvPr>
          <p:cNvSpPr/>
          <p:nvPr/>
        </p:nvSpPr>
        <p:spPr>
          <a:xfrm>
            <a:off x="5356343" y="309762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온도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74FC50D-7CA9-4C6E-9B3F-774676CABC99}"/>
              </a:ext>
            </a:extLst>
          </p:cNvPr>
          <p:cNvSpPr/>
          <p:nvPr/>
        </p:nvSpPr>
        <p:spPr>
          <a:xfrm>
            <a:off x="5356343" y="377240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절대습도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1DAAC9A-31E0-498F-82ED-CF2F7CF2C3E4}"/>
              </a:ext>
            </a:extLst>
          </p:cNvPr>
          <p:cNvSpPr/>
          <p:nvPr/>
        </p:nvSpPr>
        <p:spPr>
          <a:xfrm>
            <a:off x="5356343" y="448434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대기압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F119565-7CD3-4669-81EB-9BA3699BA3F9}"/>
              </a:ext>
            </a:extLst>
          </p:cNvPr>
          <p:cNvSpPr/>
          <p:nvPr/>
        </p:nvSpPr>
        <p:spPr>
          <a:xfrm>
            <a:off x="5356343" y="524358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미세먼지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ACFD1-8508-4708-BD1C-927392622AAE}"/>
              </a:ext>
            </a:extLst>
          </p:cNvPr>
          <p:cNvSpPr/>
          <p:nvPr/>
        </p:nvSpPr>
        <p:spPr>
          <a:xfrm>
            <a:off x="564705" y="309762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적제토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8880783-434E-4E41-B017-DA7B5D8BB9F9}"/>
              </a:ext>
            </a:extLst>
          </p:cNvPr>
          <p:cNvSpPr/>
          <p:nvPr/>
        </p:nvSpPr>
        <p:spPr>
          <a:xfrm>
            <a:off x="564705" y="377240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9BE5DF1-4FEC-472C-AECC-4B0C121F316E}"/>
              </a:ext>
            </a:extLst>
          </p:cNvPr>
          <p:cNvSpPr/>
          <p:nvPr/>
        </p:nvSpPr>
        <p:spPr>
          <a:xfrm>
            <a:off x="558579" y="447604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9F17E54-7F93-4112-92BD-53385B18836C}"/>
              </a:ext>
            </a:extLst>
          </p:cNvPr>
          <p:cNvSpPr/>
          <p:nvPr/>
        </p:nvSpPr>
        <p:spPr>
          <a:xfrm>
            <a:off x="557570" y="524358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C48C775-E7B6-4F17-B638-2108F87DAF30}"/>
              </a:ext>
            </a:extLst>
          </p:cNvPr>
          <p:cNvSpPr/>
          <p:nvPr/>
        </p:nvSpPr>
        <p:spPr>
          <a:xfrm>
            <a:off x="564705" y="597621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672B125-0072-4B0F-9291-D1B3A1B05103}"/>
              </a:ext>
            </a:extLst>
          </p:cNvPr>
          <p:cNvSpPr/>
          <p:nvPr/>
        </p:nvSpPr>
        <p:spPr>
          <a:xfrm>
            <a:off x="1683612" y="377240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성형길이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1D64467-B7E9-4FF4-86D2-A4B2982135A5}"/>
              </a:ext>
            </a:extLst>
          </p:cNvPr>
          <p:cNvSpPr/>
          <p:nvPr/>
        </p:nvSpPr>
        <p:spPr>
          <a:xfrm>
            <a:off x="1683612" y="447604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건조두께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B9C75C2-52F5-4AAC-9062-EB55860032EA}"/>
              </a:ext>
            </a:extLst>
          </p:cNvPr>
          <p:cNvSpPr/>
          <p:nvPr/>
        </p:nvSpPr>
        <p:spPr>
          <a:xfrm>
            <a:off x="1683612" y="524358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 길이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F57F68F-6AA8-491E-8876-8D33C8244EA9}"/>
              </a:ext>
            </a:extLst>
          </p:cNvPr>
          <p:cNvSpPr/>
          <p:nvPr/>
        </p:nvSpPr>
        <p:spPr>
          <a:xfrm>
            <a:off x="1683612" y="597857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포장길이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FB859DB-C7CF-4BA9-A798-5D9BD8BCFE17}"/>
              </a:ext>
            </a:extLst>
          </p:cNvPr>
          <p:cNvSpPr/>
          <p:nvPr/>
        </p:nvSpPr>
        <p:spPr>
          <a:xfrm>
            <a:off x="4019389" y="236899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CB0CEFF3-2D1F-416F-BF4F-1A74CA72A7AB}"/>
              </a:ext>
            </a:extLst>
          </p:cNvPr>
          <p:cNvCxnSpPr>
            <a:stCxn id="55" idx="3"/>
            <a:endCxn id="60" idx="1"/>
          </p:cNvCxnSpPr>
          <p:nvPr/>
        </p:nvCxnSpPr>
        <p:spPr>
          <a:xfrm>
            <a:off x="1479105" y="4039107"/>
            <a:ext cx="204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96CE234A-3D6A-413F-8ECD-0BDB5EE87918}"/>
              </a:ext>
            </a:extLst>
          </p:cNvPr>
          <p:cNvCxnSpPr>
            <a:stCxn id="56" idx="3"/>
            <a:endCxn id="64" idx="1"/>
          </p:cNvCxnSpPr>
          <p:nvPr/>
        </p:nvCxnSpPr>
        <p:spPr>
          <a:xfrm>
            <a:off x="1472979" y="4742746"/>
            <a:ext cx="2106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DCD433CD-4718-4F8B-B23C-2148CABC5067}"/>
              </a:ext>
            </a:extLst>
          </p:cNvPr>
          <p:cNvCxnSpPr>
            <a:stCxn id="57" idx="3"/>
            <a:endCxn id="65" idx="1"/>
          </p:cNvCxnSpPr>
          <p:nvPr/>
        </p:nvCxnSpPr>
        <p:spPr>
          <a:xfrm>
            <a:off x="1471970" y="5510288"/>
            <a:ext cx="211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C2B723E-15A4-406C-A035-70D79E47161A}"/>
              </a:ext>
            </a:extLst>
          </p:cNvPr>
          <p:cNvCxnSpPr>
            <a:stCxn id="58" idx="3"/>
            <a:endCxn id="66" idx="1"/>
          </p:cNvCxnSpPr>
          <p:nvPr/>
        </p:nvCxnSpPr>
        <p:spPr>
          <a:xfrm>
            <a:off x="1479105" y="6242915"/>
            <a:ext cx="204507" cy="2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17F600F9-3F0E-43C4-ACAD-269AD1865ABB}"/>
              </a:ext>
            </a:extLst>
          </p:cNvPr>
          <p:cNvCxnSpPr>
            <a:stCxn id="42" idx="2"/>
            <a:endCxn id="54" idx="0"/>
          </p:cNvCxnSpPr>
          <p:nvPr/>
        </p:nvCxnSpPr>
        <p:spPr>
          <a:xfrm flipH="1">
            <a:off x="1021905" y="2902396"/>
            <a:ext cx="3341" cy="195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BD22213-0DF5-45AE-AED3-9088089D686E}"/>
              </a:ext>
            </a:extLst>
          </p:cNvPr>
          <p:cNvCxnSpPr>
            <a:stCxn id="54" idx="2"/>
            <a:endCxn id="55" idx="0"/>
          </p:cNvCxnSpPr>
          <p:nvPr/>
        </p:nvCxnSpPr>
        <p:spPr>
          <a:xfrm>
            <a:off x="1021905" y="3631021"/>
            <a:ext cx="0" cy="14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146047FF-6C37-43BB-9C43-5268EC2E03EE}"/>
              </a:ext>
            </a:extLst>
          </p:cNvPr>
          <p:cNvCxnSpPr>
            <a:stCxn id="55" idx="2"/>
            <a:endCxn id="56" idx="0"/>
          </p:cNvCxnSpPr>
          <p:nvPr/>
        </p:nvCxnSpPr>
        <p:spPr>
          <a:xfrm flipH="1">
            <a:off x="1015779" y="4305807"/>
            <a:ext cx="6126" cy="170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7DA7278-4660-466B-9ADC-014BA81C551D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flipH="1">
            <a:off x="1014770" y="5009446"/>
            <a:ext cx="1009" cy="234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29B537C-F7ED-4172-9124-8840A842F296}"/>
              </a:ext>
            </a:extLst>
          </p:cNvPr>
          <p:cNvCxnSpPr>
            <a:stCxn id="57" idx="2"/>
            <a:endCxn id="58" idx="0"/>
          </p:cNvCxnSpPr>
          <p:nvPr/>
        </p:nvCxnSpPr>
        <p:spPr>
          <a:xfrm>
            <a:off x="1014770" y="5776988"/>
            <a:ext cx="7135" cy="199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7ACE42F7-7F90-45F6-947A-7C3A1E350104}"/>
              </a:ext>
            </a:extLst>
          </p:cNvPr>
          <p:cNvCxnSpPr>
            <a:stCxn id="44" idx="2"/>
            <a:endCxn id="48" idx="0"/>
          </p:cNvCxnSpPr>
          <p:nvPr/>
        </p:nvCxnSpPr>
        <p:spPr>
          <a:xfrm>
            <a:off x="5806771" y="2902396"/>
            <a:ext cx="6772" cy="195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3D308B6-EBE7-4F45-88A3-D4934C670FA1}"/>
              </a:ext>
            </a:extLst>
          </p:cNvPr>
          <p:cNvCxnSpPr/>
          <p:nvPr/>
        </p:nvCxnSpPr>
        <p:spPr>
          <a:xfrm>
            <a:off x="5813543" y="3631021"/>
            <a:ext cx="0" cy="14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39C69718-7DF9-458A-A955-2B34DB1AB223}"/>
              </a:ext>
            </a:extLst>
          </p:cNvPr>
          <p:cNvCxnSpPr/>
          <p:nvPr/>
        </p:nvCxnSpPr>
        <p:spPr>
          <a:xfrm>
            <a:off x="5813543" y="4305807"/>
            <a:ext cx="0" cy="17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E50D7649-6BDF-44C9-925C-05252E9BA5F1}"/>
              </a:ext>
            </a:extLst>
          </p:cNvPr>
          <p:cNvCxnSpPr/>
          <p:nvPr/>
        </p:nvCxnSpPr>
        <p:spPr>
          <a:xfrm>
            <a:off x="5813543" y="5017748"/>
            <a:ext cx="0" cy="225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330E716-4349-4773-BD3B-BB4B6D0E2E83}"/>
              </a:ext>
            </a:extLst>
          </p:cNvPr>
          <p:cNvSpPr/>
          <p:nvPr/>
        </p:nvSpPr>
        <p:spPr>
          <a:xfrm>
            <a:off x="1683612" y="309762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제토무게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CF0BBEE-3C36-400E-BB77-92CF3DCB2A64}"/>
              </a:ext>
            </a:extLst>
          </p:cNvPr>
          <p:cNvCxnSpPr/>
          <p:nvPr/>
        </p:nvCxnSpPr>
        <p:spPr>
          <a:xfrm>
            <a:off x="1479105" y="3333361"/>
            <a:ext cx="204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D4C0181-E377-468D-AE13-4B3863683933}"/>
              </a:ext>
            </a:extLst>
          </p:cNvPr>
          <p:cNvSpPr/>
          <p:nvPr/>
        </p:nvSpPr>
        <p:spPr>
          <a:xfrm>
            <a:off x="2798547" y="377240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6DE2066-9BD0-4A78-ACC1-F5C04962DFDB}"/>
              </a:ext>
            </a:extLst>
          </p:cNvPr>
          <p:cNvSpPr/>
          <p:nvPr/>
        </p:nvSpPr>
        <p:spPr>
          <a:xfrm>
            <a:off x="2798547" y="447604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02456B9-A5D2-4829-8B70-1C7254ABF674}"/>
              </a:ext>
            </a:extLst>
          </p:cNvPr>
          <p:cNvSpPr/>
          <p:nvPr/>
        </p:nvSpPr>
        <p:spPr>
          <a:xfrm>
            <a:off x="2798547" y="524358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FB054B-47F2-4845-95C5-AC5E6895168D}"/>
              </a:ext>
            </a:extLst>
          </p:cNvPr>
          <p:cNvSpPr/>
          <p:nvPr/>
        </p:nvSpPr>
        <p:spPr>
          <a:xfrm>
            <a:off x="2798547" y="597857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BCB5F90-7DF5-4999-97B9-C0745F1B8397}"/>
              </a:ext>
            </a:extLst>
          </p:cNvPr>
          <p:cNvCxnSpPr>
            <a:endCxn id="71" idx="1"/>
          </p:cNvCxnSpPr>
          <p:nvPr/>
        </p:nvCxnSpPr>
        <p:spPr>
          <a:xfrm>
            <a:off x="2594040" y="4039107"/>
            <a:ext cx="204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B87CD85-A45C-40CB-B19F-79708A0EE44C}"/>
              </a:ext>
            </a:extLst>
          </p:cNvPr>
          <p:cNvCxnSpPr>
            <a:endCxn id="72" idx="1"/>
          </p:cNvCxnSpPr>
          <p:nvPr/>
        </p:nvCxnSpPr>
        <p:spPr>
          <a:xfrm>
            <a:off x="2587914" y="4742746"/>
            <a:ext cx="2106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F4B77252-1E0B-47BF-A87B-2A4D6049B07D}"/>
              </a:ext>
            </a:extLst>
          </p:cNvPr>
          <p:cNvCxnSpPr>
            <a:endCxn id="73" idx="1"/>
          </p:cNvCxnSpPr>
          <p:nvPr/>
        </p:nvCxnSpPr>
        <p:spPr>
          <a:xfrm>
            <a:off x="2586905" y="5510288"/>
            <a:ext cx="211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CA39A03F-BCA5-4AD9-A64F-1783437A69E7}"/>
              </a:ext>
            </a:extLst>
          </p:cNvPr>
          <p:cNvCxnSpPr>
            <a:endCxn id="74" idx="1"/>
          </p:cNvCxnSpPr>
          <p:nvPr/>
        </p:nvCxnSpPr>
        <p:spPr>
          <a:xfrm>
            <a:off x="2594040" y="6242915"/>
            <a:ext cx="204507" cy="2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04E230B-FF6B-40EF-BF6F-50094D111FD5}"/>
              </a:ext>
            </a:extLst>
          </p:cNvPr>
          <p:cNvSpPr/>
          <p:nvPr/>
        </p:nvSpPr>
        <p:spPr>
          <a:xfrm>
            <a:off x="2798547" y="309762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E8DEA822-D354-4880-B160-C6139CCE1627}"/>
              </a:ext>
            </a:extLst>
          </p:cNvPr>
          <p:cNvCxnSpPr/>
          <p:nvPr/>
        </p:nvCxnSpPr>
        <p:spPr>
          <a:xfrm>
            <a:off x="2594040" y="3333361"/>
            <a:ext cx="204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7AECD52-A684-48F0-BEF7-A95A4EAA0866}"/>
              </a:ext>
            </a:extLst>
          </p:cNvPr>
          <p:cNvCxnSpPr>
            <a:stCxn id="43" idx="3"/>
            <a:endCxn id="67" idx="1"/>
          </p:cNvCxnSpPr>
          <p:nvPr/>
        </p:nvCxnSpPr>
        <p:spPr>
          <a:xfrm>
            <a:off x="2598012" y="2635696"/>
            <a:ext cx="1421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0D70994-1492-484D-BB4D-8A707C632774}"/>
              </a:ext>
            </a:extLst>
          </p:cNvPr>
          <p:cNvCxnSpPr>
            <a:stCxn id="44" idx="1"/>
            <a:endCxn id="67" idx="3"/>
          </p:cNvCxnSpPr>
          <p:nvPr/>
        </p:nvCxnSpPr>
        <p:spPr>
          <a:xfrm flipH="1">
            <a:off x="4933789" y="2635696"/>
            <a:ext cx="4157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3664E13-0496-439C-A9E2-19EC7782019D}"/>
              </a:ext>
            </a:extLst>
          </p:cNvPr>
          <p:cNvSpPr/>
          <p:nvPr/>
        </p:nvSpPr>
        <p:spPr>
          <a:xfrm>
            <a:off x="5356343" y="600282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5E35052-62FD-40B5-9626-E4591B927360}"/>
              </a:ext>
            </a:extLst>
          </p:cNvPr>
          <p:cNvCxnSpPr/>
          <p:nvPr/>
        </p:nvCxnSpPr>
        <p:spPr>
          <a:xfrm>
            <a:off x="5813543" y="5776988"/>
            <a:ext cx="0" cy="225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946663C-7A6B-4D64-90A1-9A83A9FE14D9}"/>
              </a:ext>
            </a:extLst>
          </p:cNvPr>
          <p:cNvSpPr/>
          <p:nvPr/>
        </p:nvSpPr>
        <p:spPr>
          <a:xfrm>
            <a:off x="6513683" y="236749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</a:t>
            </a: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796BF266-A7CB-4F59-9D39-5B234683DAAA}"/>
              </a:ext>
            </a:extLst>
          </p:cNvPr>
          <p:cNvCxnSpPr>
            <a:stCxn id="67" idx="0"/>
            <a:endCxn id="90" idx="0"/>
          </p:cNvCxnSpPr>
          <p:nvPr/>
        </p:nvCxnSpPr>
        <p:spPr>
          <a:xfrm rot="5400000" flipH="1" flipV="1">
            <a:off x="5722985" y="1121098"/>
            <a:ext cx="1502" cy="2494294"/>
          </a:xfrm>
          <a:prstGeom prst="bentConnector3">
            <a:avLst>
              <a:gd name="adj1" fmla="val 153197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4667BF7-3949-4543-A5E2-C7713CB684C0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8156856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 err="1">
                <a:latin typeface="Noto Sans CJK JP Bold"/>
                <a:cs typeface="Noto Sans CJK JP Bold"/>
              </a:rPr>
              <a:t>불량현상대분류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불량현상대분류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37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58038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불량현상대분류의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불량현상대분류명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불량현상대분류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37923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불량현상대분류를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확인하거나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불량현상대분류를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삭제를 할 수 있고 사용여부를 변경할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A15D14-9350-4DFE-B4F4-E9019EC13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3" y="1941471"/>
            <a:ext cx="7466067" cy="4467214"/>
          </a:xfrm>
          <a:prstGeom prst="rect">
            <a:avLst/>
          </a:prstGeom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6E63C15D-B68C-4501-BD96-E2C7E6D7F037}"/>
              </a:ext>
            </a:extLst>
          </p:cNvPr>
          <p:cNvSpPr/>
          <p:nvPr/>
        </p:nvSpPr>
        <p:spPr>
          <a:xfrm>
            <a:off x="4938777" y="259388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F32881C-C422-4C4E-8949-E6BDB8B81348}"/>
              </a:ext>
            </a:extLst>
          </p:cNvPr>
          <p:cNvSpPr/>
          <p:nvPr/>
        </p:nvSpPr>
        <p:spPr>
          <a:xfrm>
            <a:off x="6705600" y="347275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8C85072F-A82F-40C5-B057-73421A38BC96}"/>
              </a:ext>
            </a:extLst>
          </p:cNvPr>
          <p:cNvSpPr/>
          <p:nvPr/>
        </p:nvSpPr>
        <p:spPr>
          <a:xfrm>
            <a:off x="2687932" y="572466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B8900CD-E737-4482-B8CB-FA5B1390F82A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325063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불량현상상세분류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불량현상상세분류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38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73426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이때 불량현상 대분류 목록창이 출력된다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불량현상상세분류의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불량현상대분류명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불량현상대분류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0"/>
            <a:ext cx="7455366" cy="583069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63084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56389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불량현상상세분류를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확인하거나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불량현상상세분류를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삭제를 할 수 있고 사용여부를       변경할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좌측에는 불량현상 대분류가 표시되고 우측에는 선택한 대분류에 포함되는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불량현상상세분류가 표시된다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EB5760F-30F2-4783-A3DC-94514A29F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2" y="1904999"/>
            <a:ext cx="7480915" cy="454592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527C1D1-B6FA-40E8-A019-4E3868C66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849" y="3507455"/>
            <a:ext cx="2159926" cy="2233612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D0EEE460-7D9E-4899-A34E-A21B61152DFD}"/>
              </a:ext>
            </a:extLst>
          </p:cNvPr>
          <p:cNvSpPr/>
          <p:nvPr/>
        </p:nvSpPr>
        <p:spPr>
          <a:xfrm>
            <a:off x="4572000" y="35814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E4B73893-03FC-4BD7-8439-52848AFD9B33}"/>
              </a:ext>
            </a:extLst>
          </p:cNvPr>
          <p:cNvSpPr/>
          <p:nvPr/>
        </p:nvSpPr>
        <p:spPr>
          <a:xfrm>
            <a:off x="6348463" y="329922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753642D4-014D-46EF-965C-0DF170AC6A73}"/>
              </a:ext>
            </a:extLst>
          </p:cNvPr>
          <p:cNvSpPr/>
          <p:nvPr/>
        </p:nvSpPr>
        <p:spPr>
          <a:xfrm>
            <a:off x="6781800" y="593155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C9F70D4-DC7A-4099-99CF-452697A3DF63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22054023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 err="1">
                <a:latin typeface="Noto Sans CJK JP Bold"/>
                <a:cs typeface="Noto Sans CJK JP Bold"/>
              </a:rPr>
              <a:t>비가동대분류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비가동대분류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39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58038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비가동대분류의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비가동대분류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비가동대분류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C2D224-C2B0-4991-98BE-B688D06B0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7" y="1924709"/>
            <a:ext cx="7455366" cy="4483975"/>
          </a:xfrm>
          <a:prstGeom prst="rect">
            <a:avLst/>
          </a:prstGeom>
        </p:spPr>
      </p:pic>
      <p:sp>
        <p:nvSpPr>
          <p:cNvPr id="39" name="object 19">
            <a:extLst>
              <a:ext uri="{FF2B5EF4-FFF2-40B4-BE49-F238E27FC236}">
                <a16:creationId xmlns:a16="http://schemas.microsoft.com/office/drawing/2014/main" id="{6F542CBF-6FBB-449E-9640-5594EF185C80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40" name="object 22">
            <a:extLst>
              <a:ext uri="{FF2B5EF4-FFF2-40B4-BE49-F238E27FC236}">
                <a16:creationId xmlns:a16="http://schemas.microsoft.com/office/drawing/2014/main" id="{7B6770BC-4B2B-4669-BB9A-4BDACC9428BA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1AD806A-C484-4918-B707-988DC71B3C1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>
            <a:extLst>
              <a:ext uri="{FF2B5EF4-FFF2-40B4-BE49-F238E27FC236}">
                <a16:creationId xmlns:a16="http://schemas.microsoft.com/office/drawing/2014/main" id="{277AE887-B2D3-4CBE-8531-2C78EFC25835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비가동대분류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확인하거나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비가동대분류를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삭제를 할 수 있고 사용여부를 변경할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441BC9D-F37A-4848-88FC-C3FE834795F3}"/>
              </a:ext>
            </a:extLst>
          </p:cNvPr>
          <p:cNvSpPr/>
          <p:nvPr/>
        </p:nvSpPr>
        <p:spPr>
          <a:xfrm>
            <a:off x="4710572" y="255726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42B48D1-886C-4822-94C2-1B7BBDC79BB5}"/>
              </a:ext>
            </a:extLst>
          </p:cNvPr>
          <p:cNvSpPr/>
          <p:nvPr/>
        </p:nvSpPr>
        <p:spPr>
          <a:xfrm>
            <a:off x="6629400" y="333569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FF87F576-B1DA-429E-862C-092010433379}"/>
              </a:ext>
            </a:extLst>
          </p:cNvPr>
          <p:cNvSpPr/>
          <p:nvPr/>
        </p:nvSpPr>
        <p:spPr>
          <a:xfrm>
            <a:off x="2558926" y="571344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314FF5-35C9-4598-BF85-BAFC0D9F057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3289949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01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메인 화면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6744950" y="880052"/>
              <a:ext cx="5447049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1544361" cy="516207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#</a:t>
            </a:r>
            <a:r>
              <a:rPr lang="ko-KR" altLang="en-US"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환경설정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>
              <a:spcBef>
                <a:spcPts val="85"/>
              </a:spcBef>
            </a:pP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환경설정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기본정보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4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638221"/>
              </p:ext>
            </p:extLst>
          </p:nvPr>
        </p:nvGraphicFramePr>
        <p:xfrm>
          <a:off x="5466051" y="577866"/>
          <a:ext cx="4425726" cy="6057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904738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1433839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473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47387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기본화면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로그인시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최초를 보여지는 자식화면을 선택할 수 있으며 이때 기본화면에는 사용자가 권한을 부여 받은 화면만이 보여진다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추가단축키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메인 상단에 추가 이벤트를 단축키로 등록할 수 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 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수정단축키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메인 상단에 수정 이벤트를 단축키로 등록할 수 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삭제단축키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메인 상단에 삭제 이벤트를 단축키로 등록할 수 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새로 고침단축키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메인 상단에 새로 고침 이벤트를 단축키로 등록할 수 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2957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48150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21692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76275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249532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highlight>
                          <a:srgbClr val="FFFF00"/>
                        </a:highlight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606808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3C721767-ADBA-45B7-8D13-DC876251460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7332" y="1629617"/>
            <a:ext cx="3666686" cy="393680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631CE9D-B62F-4B02-A834-36125DB6A0B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724712" y="2819400"/>
            <a:ext cx="1702467" cy="26602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DD2B631-BEB5-470C-BAE9-2BDE9BD181D5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3668463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비가동상세분류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latin typeface="Noto Sans CJK JP Bold"/>
                <a:cs typeface="Noto Sans CJK JP Bold"/>
              </a:rPr>
              <a:t>비가동상세분류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40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79582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이때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대분류 목록창이 출력된다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</a:t>
            </a:r>
            <a:r>
              <a:rPr lang="ko-KR" altLang="en-US" sz="10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비가동상세분류를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비가동상세분류 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비가동상세분류를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0"/>
            <a:ext cx="7455366" cy="583069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63084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56389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비가동상세분류를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확인하거나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비가동상세분류를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삭제를 할 수 있고 사용여부를       변경할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좌측에는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대분류가 표시되고 우측에는 선택한 대분류에 포함되는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비가동상세분류가 표시된다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A6AD91-445D-4765-ADEA-07D51EB84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3" y="1974635"/>
            <a:ext cx="7455366" cy="4436335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243C15E1-0D85-4B9E-BCA6-8318CFD3E9C9}"/>
              </a:ext>
            </a:extLst>
          </p:cNvPr>
          <p:cNvSpPr/>
          <p:nvPr/>
        </p:nvSpPr>
        <p:spPr>
          <a:xfrm>
            <a:off x="4572000" y="35814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5A5A394-9B37-4DB2-9B8D-794AE01C80A2}"/>
              </a:ext>
            </a:extLst>
          </p:cNvPr>
          <p:cNvSpPr/>
          <p:nvPr/>
        </p:nvSpPr>
        <p:spPr>
          <a:xfrm>
            <a:off x="6629400" y="317243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FDC4A5B-2C0A-4F05-AF4C-BD800E9B5558}"/>
              </a:ext>
            </a:extLst>
          </p:cNvPr>
          <p:cNvSpPr/>
          <p:nvPr/>
        </p:nvSpPr>
        <p:spPr>
          <a:xfrm>
            <a:off x="2489962" y="544722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B1D8E9-F0BB-41AD-A0DF-AD1D64678D76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17837714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포장등급상세정의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포장등급상세정의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41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73426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이때 포장등급상세정의 의 등급이 출력된다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</a:t>
            </a:r>
            <a:r>
              <a:rPr lang="ko-KR" altLang="en-US" sz="10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포장등급상세정의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불량현상대분류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37923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포장등급상세정의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확인하거나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포장등급상세정의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삭제를 할 수 있고 사용여부를 변경할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D35239-E23A-4ACE-A530-A1E7FC969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3" y="1887823"/>
            <a:ext cx="7455366" cy="4520861"/>
          </a:xfrm>
          <a:prstGeom prst="rect">
            <a:avLst/>
          </a:prstGeom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C8BECC0B-13EA-4BF1-ACC3-764FF51EA70C}"/>
              </a:ext>
            </a:extLst>
          </p:cNvPr>
          <p:cNvSpPr/>
          <p:nvPr/>
        </p:nvSpPr>
        <p:spPr>
          <a:xfrm>
            <a:off x="5410200" y="356557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E5D703A-E348-419A-940F-7719BDDC7819}"/>
              </a:ext>
            </a:extLst>
          </p:cNvPr>
          <p:cNvSpPr/>
          <p:nvPr/>
        </p:nvSpPr>
        <p:spPr>
          <a:xfrm>
            <a:off x="6705600" y="328059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F87FB2A-2B74-4403-AC64-0D37B30E229C}"/>
              </a:ext>
            </a:extLst>
          </p:cNvPr>
          <p:cNvSpPr/>
          <p:nvPr/>
        </p:nvSpPr>
        <p:spPr>
          <a:xfrm>
            <a:off x="2429920" y="559914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01D2CD-454C-44D6-B183-BEA88E56F6BC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14263735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대차정보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대차정보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42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79838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</a:t>
            </a:r>
            <a:r>
              <a:rPr lang="ko-KR" altLang="en-US" sz="10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포장등급상세정의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 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 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대자정보를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확인하거나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대자정보를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삭제를 할 수 있고 사용여부를 변경할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4ACBD3-5FFB-49A7-B82B-A8F1AA4E5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1" y="1863863"/>
            <a:ext cx="7455366" cy="454482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77A17F7-775E-4D6E-8183-C1F443EB379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50557FAC-1B59-4264-BAEB-F1CAC0B94EFB}"/>
              </a:ext>
            </a:extLst>
          </p:cNvPr>
          <p:cNvSpPr/>
          <p:nvPr/>
        </p:nvSpPr>
        <p:spPr>
          <a:xfrm>
            <a:off x="4114800" y="25908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61806050-A5A1-4B0B-9708-DE100BF04CFB}"/>
              </a:ext>
            </a:extLst>
          </p:cNvPr>
          <p:cNvSpPr/>
          <p:nvPr/>
        </p:nvSpPr>
        <p:spPr>
          <a:xfrm>
            <a:off x="2558926" y="5751606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B39D440-1F91-4CD5-9DEF-1191CD5FFC1F}"/>
              </a:ext>
            </a:extLst>
          </p:cNvPr>
          <p:cNvSpPr/>
          <p:nvPr/>
        </p:nvSpPr>
        <p:spPr>
          <a:xfrm>
            <a:off x="6629400" y="390363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6756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웹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웹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43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3474950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공지사항이나 불량문의 차트조회로 이동 할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수있는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메뉴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제품목록을 보여주며 상세정보로 이동할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메시지 모양은 현제 공지의 개수와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클릭시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공지사항이 출력되며 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종모양은 생산지시의 내용을 확인 할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제품별 판매현황을 그래프로 보여준다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상세정보클릭시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상세정보 페이지로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en-US" altLang="ko-KR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Sigin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클릭시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로그인할 수 있으며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sigin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옆에 사용자 명으로 변경된다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en-US" altLang="ko-KR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Spok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클릭시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으로 돌아온다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37923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웹의 메인으로 제품의 목록을 확인 할 수 있으며 로그인 및 제품별 판매현황 공지사항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불량문의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차트조회화면으로 이동할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7A17F7-775E-4D6E-8183-C1F443EB379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8BFC11-B626-4A80-ABD7-4F61110C1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5" y="1933242"/>
            <a:ext cx="5465548" cy="4848558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A09D5138-9F71-4AC0-9D81-C3AEEB7365DB}"/>
              </a:ext>
            </a:extLst>
          </p:cNvPr>
          <p:cNvSpPr/>
          <p:nvPr/>
        </p:nvSpPr>
        <p:spPr>
          <a:xfrm>
            <a:off x="706585" y="240973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8DFF7C3-B901-4CB7-8F38-4B39333EA8BE}"/>
              </a:ext>
            </a:extLst>
          </p:cNvPr>
          <p:cNvSpPr/>
          <p:nvPr/>
        </p:nvSpPr>
        <p:spPr>
          <a:xfrm>
            <a:off x="1558600" y="252790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7320228-9CEF-43E6-92E0-483397674125}"/>
              </a:ext>
            </a:extLst>
          </p:cNvPr>
          <p:cNvSpPr/>
          <p:nvPr/>
        </p:nvSpPr>
        <p:spPr>
          <a:xfrm>
            <a:off x="4701427" y="211227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474CC9A-9E30-4A45-A3BC-A0525CF55A57}"/>
              </a:ext>
            </a:extLst>
          </p:cNvPr>
          <p:cNvSpPr/>
          <p:nvPr/>
        </p:nvSpPr>
        <p:spPr>
          <a:xfrm>
            <a:off x="4008407" y="194626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1644B43-B2CD-48F7-9F73-20854CF350B6}"/>
              </a:ext>
            </a:extLst>
          </p:cNvPr>
          <p:cNvSpPr/>
          <p:nvPr/>
        </p:nvSpPr>
        <p:spPr>
          <a:xfrm>
            <a:off x="1722814" y="51816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7D00C2-B631-471F-BDF4-D45936418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823" y="1883699"/>
            <a:ext cx="1867095" cy="27438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5EB97AA-E9B2-4D46-8145-6DD0B8033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1221" y="4107417"/>
            <a:ext cx="1934301" cy="2605565"/>
          </a:xfrm>
          <a:prstGeom prst="rect">
            <a:avLst/>
          </a:prstGeom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id="{A6143A6E-E361-4A00-93D0-142D9AE71C53}"/>
              </a:ext>
            </a:extLst>
          </p:cNvPr>
          <p:cNvSpPr/>
          <p:nvPr/>
        </p:nvSpPr>
        <p:spPr>
          <a:xfrm>
            <a:off x="5681424" y="197591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7628853A-B5DE-467A-978D-382C1BE678A9}"/>
              </a:ext>
            </a:extLst>
          </p:cNvPr>
          <p:cNvSpPr/>
          <p:nvPr/>
        </p:nvSpPr>
        <p:spPr>
          <a:xfrm>
            <a:off x="5688790" y="419963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F32CA1A-0ACD-451C-A507-E5412D7F37FC}"/>
              </a:ext>
            </a:extLst>
          </p:cNvPr>
          <p:cNvSpPr/>
          <p:nvPr/>
        </p:nvSpPr>
        <p:spPr>
          <a:xfrm>
            <a:off x="132038" y="194626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8604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웹 로그인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웹 로그인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44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371810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 팝업창으로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sign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클릭할 경우 입력한 정보로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로그인한 사용자의 이름이 표시된다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37923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웹의 메인으로 제품의 목록을 확인 할 수 있으며 로그인 및 제품별 판매현황 공지사항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불량문의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차트조회화면으로 이동할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7A17F7-775E-4D6E-8183-C1F443EB379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80416D6-141A-4723-A01E-38C09BB48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0" y="1994663"/>
            <a:ext cx="7455366" cy="2667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B979B9A-AD2A-4C9E-B66B-1F949E9BB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495" y="5092553"/>
            <a:ext cx="1638300" cy="428625"/>
          </a:xfrm>
          <a:prstGeom prst="rect">
            <a:avLst/>
          </a:prstGeom>
        </p:spPr>
      </p:pic>
      <p:sp>
        <p:nvSpPr>
          <p:cNvPr id="46" name="타원 45">
            <a:extLst>
              <a:ext uri="{FF2B5EF4-FFF2-40B4-BE49-F238E27FC236}">
                <a16:creationId xmlns:a16="http://schemas.microsoft.com/office/drawing/2014/main" id="{4B10716A-F94B-48D4-9F6E-5EB512D3A24E}"/>
              </a:ext>
            </a:extLst>
          </p:cNvPr>
          <p:cNvSpPr/>
          <p:nvPr/>
        </p:nvSpPr>
        <p:spPr>
          <a:xfrm>
            <a:off x="2847483" y="237280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4A873A9A-50EC-4810-9618-6B0E2B591C1F}"/>
              </a:ext>
            </a:extLst>
          </p:cNvPr>
          <p:cNvSpPr/>
          <p:nvPr/>
        </p:nvSpPr>
        <p:spPr>
          <a:xfrm>
            <a:off x="3519737" y="479007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26097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웹 생산의뢰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웹 생산의뢰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생산의뢰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45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06403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제품의 상세정보가 보여진다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제품을 생산의뢰를 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메인화면에서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제품의 상세목록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클릭시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제품의 상세목록과 생산의뢰를 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7A17F7-775E-4D6E-8183-C1F443EB379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6023BA-1DB0-4A3A-9100-13B82DC70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2" y="1880104"/>
            <a:ext cx="7440668" cy="4425445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2C74AECB-1CEF-4103-9368-5EBCE4601858}"/>
              </a:ext>
            </a:extLst>
          </p:cNvPr>
          <p:cNvSpPr/>
          <p:nvPr/>
        </p:nvSpPr>
        <p:spPr>
          <a:xfrm>
            <a:off x="1676400" y="268241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B2DDF63-DA8E-4054-A4C8-D61509A27F88}"/>
              </a:ext>
            </a:extLst>
          </p:cNvPr>
          <p:cNvSpPr/>
          <p:nvPr/>
        </p:nvSpPr>
        <p:spPr>
          <a:xfrm>
            <a:off x="1676400" y="48006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60962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웹 생산의뢰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웹 공지사항 상단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 상단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46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371810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공지사항의 목록이 보여진다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관리자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클릭시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detail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페이지로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공지등록 페이지로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공지사항의 목록을 보여주며  공지사항을 등록할 수 있는 페이지로 이동 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7A17F7-775E-4D6E-8183-C1F443EB379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BDD036-92D3-4494-B127-323ECF269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0" y="1839160"/>
            <a:ext cx="7526183" cy="4569526"/>
          </a:xfrm>
          <a:prstGeom prst="rect">
            <a:avLst/>
          </a:prstGeom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BC94BEA7-3048-477E-B67A-5EB89E28A58B}"/>
              </a:ext>
            </a:extLst>
          </p:cNvPr>
          <p:cNvSpPr/>
          <p:nvPr/>
        </p:nvSpPr>
        <p:spPr>
          <a:xfrm>
            <a:off x="2429920" y="220964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ECB4EF9-5F97-4AE1-8AAA-FC9D395930EF}"/>
              </a:ext>
            </a:extLst>
          </p:cNvPr>
          <p:cNvSpPr/>
          <p:nvPr/>
        </p:nvSpPr>
        <p:spPr>
          <a:xfrm>
            <a:off x="1276324" y="610708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55616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웹 생산의뢰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웹 공지사항 하단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 하단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47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371810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등록한 공지사항을 달력으로 볼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일별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주별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월별로 확인 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등록한 공지사항을 달력으로 확인할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7A17F7-775E-4D6E-8183-C1F443EB379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460858A-6D5E-40F4-90A0-AF0B4FEED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4" y="1843781"/>
            <a:ext cx="7455365" cy="4564903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444F77F8-B96A-4A66-A84F-E3371806ED24}"/>
              </a:ext>
            </a:extLst>
          </p:cNvPr>
          <p:cNvSpPr/>
          <p:nvPr/>
        </p:nvSpPr>
        <p:spPr>
          <a:xfrm>
            <a:off x="2687932" y="250552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F35D34-A293-4EDB-91D0-A6068622EDD1}"/>
              </a:ext>
            </a:extLst>
          </p:cNvPr>
          <p:cNvSpPr/>
          <p:nvPr/>
        </p:nvSpPr>
        <p:spPr>
          <a:xfrm>
            <a:off x="6096000" y="249537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03294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웹 생산의뢰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웹 공지사항 </a:t>
            </a:r>
            <a:r>
              <a:rPr lang="en-US" altLang="ko-KR" sz="1600" spc="-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detail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&gt;detail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48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80782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공지사항의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detail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현제공지사항의 다음공지나 이전 공지를 확인할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 수정 페이지로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 목록페이지로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공지사항의 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detail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확인 할 수 있으며 수정이 가능하다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7A17F7-775E-4D6E-8183-C1F443EB379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6DC857-5A42-4982-8D1C-1C1069BC7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3" y="1951836"/>
            <a:ext cx="7455366" cy="1838325"/>
          </a:xfrm>
          <a:prstGeom prst="rect">
            <a:avLst/>
          </a:prstGeom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12D69D0E-C23E-4352-AB88-69221AAF7C2F}"/>
              </a:ext>
            </a:extLst>
          </p:cNvPr>
          <p:cNvSpPr/>
          <p:nvPr/>
        </p:nvSpPr>
        <p:spPr>
          <a:xfrm>
            <a:off x="838200" y="207718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07CCC3-6B69-4107-9B4E-6A71CB76B45E}"/>
              </a:ext>
            </a:extLst>
          </p:cNvPr>
          <p:cNvSpPr/>
          <p:nvPr/>
        </p:nvSpPr>
        <p:spPr>
          <a:xfrm>
            <a:off x="180740" y="3259026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3BE9C9E-100D-4DF3-8A36-62C803322566}"/>
              </a:ext>
            </a:extLst>
          </p:cNvPr>
          <p:cNvSpPr/>
          <p:nvPr/>
        </p:nvSpPr>
        <p:spPr>
          <a:xfrm>
            <a:off x="6705600" y="207718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86B68CF-E03E-44AB-917A-1AD3A8F80B1F}"/>
              </a:ext>
            </a:extLst>
          </p:cNvPr>
          <p:cNvSpPr/>
          <p:nvPr/>
        </p:nvSpPr>
        <p:spPr>
          <a:xfrm>
            <a:off x="684682" y="325870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85717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웹 생산의뢰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웹 공지사항 수정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49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58981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수정할 공지사항의 내용을 보여준다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클릭시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수정이 되며 공지목록으로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공지목록으로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공지사항을 수정할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7A17F7-775E-4D6E-8183-C1F443EB379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C259F87-39F6-4759-99CB-80BD2B543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2" y="1879415"/>
            <a:ext cx="7446501" cy="4529270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B84B6A96-F528-454E-8999-EDF10721A8C0}"/>
              </a:ext>
            </a:extLst>
          </p:cNvPr>
          <p:cNvSpPr/>
          <p:nvPr/>
        </p:nvSpPr>
        <p:spPr>
          <a:xfrm>
            <a:off x="1482830" y="562435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EEC200E5-878F-42A3-9A15-67128CA2AB55}"/>
              </a:ext>
            </a:extLst>
          </p:cNvPr>
          <p:cNvSpPr/>
          <p:nvPr/>
        </p:nvSpPr>
        <p:spPr>
          <a:xfrm>
            <a:off x="2057400" y="562435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F70D21A-26D5-4A0F-9557-12A934624CBF}"/>
              </a:ext>
            </a:extLst>
          </p:cNvPr>
          <p:cNvSpPr/>
          <p:nvPr/>
        </p:nvSpPr>
        <p:spPr>
          <a:xfrm>
            <a:off x="577579" y="190494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5812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01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메인 화면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6744950" y="880052"/>
              <a:ext cx="5447049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1544361" cy="516207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#</a:t>
            </a:r>
            <a:r>
              <a:rPr lang="ko-KR" altLang="en-US"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환경설정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>
              <a:spcBef>
                <a:spcPts val="85"/>
              </a:spcBef>
            </a:pP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환경설정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비밀번호 변경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5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066942"/>
              </p:ext>
            </p:extLst>
          </p:nvPr>
        </p:nvGraphicFramePr>
        <p:xfrm>
          <a:off x="5466051" y="577866"/>
          <a:ext cx="4425726" cy="5830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904738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1433839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473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47387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새 비밀번호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새로운 비밀번호를 입력란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비밀번호 확인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새로운 비밀번호 확인란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2957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48150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21692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76275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249532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highlight>
                          <a:srgbClr val="FFFF00"/>
                        </a:highlight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606808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B5EFA090-046B-4237-BA60-F472BEB6719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8310" y="1680685"/>
            <a:ext cx="5341890" cy="436898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EA367B0-8EF6-4ED3-BB48-D8D1DDEAAADC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15479530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웹 생산의뢰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웹 공지사항 등록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50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282042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공지사항을 등록할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클릭시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공지사항이 등록된다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 목록으로 돌아간다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공지사항을 등록할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7A17F7-775E-4D6E-8183-C1F443EB379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1DFC1A-07B6-4742-BF8B-5A3E2136C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3" y="1877511"/>
            <a:ext cx="7464508" cy="4531174"/>
          </a:xfrm>
          <a:prstGeom prst="rect">
            <a:avLst/>
          </a:prstGeom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1385B28A-8DED-4751-B145-A6A70165A6B9}"/>
              </a:ext>
            </a:extLst>
          </p:cNvPr>
          <p:cNvSpPr/>
          <p:nvPr/>
        </p:nvSpPr>
        <p:spPr>
          <a:xfrm>
            <a:off x="1175764" y="194065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467C5CB-6A87-4E39-B480-BDC8153ED311}"/>
              </a:ext>
            </a:extLst>
          </p:cNvPr>
          <p:cNvSpPr/>
          <p:nvPr/>
        </p:nvSpPr>
        <p:spPr>
          <a:xfrm>
            <a:off x="5867400" y="606333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5131D94-AA83-486D-A2E5-609FAF6F4A80}"/>
              </a:ext>
            </a:extLst>
          </p:cNvPr>
          <p:cNvSpPr/>
          <p:nvPr/>
        </p:nvSpPr>
        <p:spPr>
          <a:xfrm>
            <a:off x="6858000" y="572466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29564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51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77A17F7-775E-4D6E-8183-C1F443EB379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0EAA80-E24E-4E89-9C0D-85919D4AED89}"/>
              </a:ext>
            </a:extLst>
          </p:cNvPr>
          <p:cNvSpPr txBox="1"/>
          <p:nvPr/>
        </p:nvSpPr>
        <p:spPr>
          <a:xfrm>
            <a:off x="1807869" y="2228671"/>
            <a:ext cx="541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 프로젝트로 </a:t>
            </a:r>
            <a:r>
              <a:rPr lang="en-US" altLang="ko-KR" dirty="0"/>
              <a:t>MES</a:t>
            </a:r>
            <a:r>
              <a:rPr lang="ko-KR" altLang="en-US" dirty="0"/>
              <a:t>에 대한 개념이 조금 더 친숙해 졌으며 팀원과의 협동심이 얼마나 중요한지 알게 되었다</a:t>
            </a:r>
            <a:r>
              <a:rPr lang="en-US" altLang="ko-KR" dirty="0"/>
              <a:t>. </a:t>
            </a:r>
            <a:r>
              <a:rPr lang="ko-KR" altLang="en-US" dirty="0"/>
              <a:t>한달이란 시간동안 함께 달려와준 팀원들에게 감사하며 많은 것 을 배우게 해준 강사님께 감사하다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658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메인 화면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즐겨찾기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즐겨찾기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6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2905820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즐겨찾기 추가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즐겨찾기를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추가 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즐겨찾기 목록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사용자가 등록한 즐겨찾기 목록이 보여진다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9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9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이미 </a:t>
            </a:r>
            <a:r>
              <a:rPr lang="ko-KR" altLang="en-US" sz="9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즐겨찾기된</a:t>
            </a:r>
            <a:r>
              <a:rPr lang="ko-KR" altLang="en-US" sz="9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내용을 입력할 수 없다</a:t>
            </a:r>
            <a:r>
              <a:rPr lang="en-US" altLang="ko-KR" sz="9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9E3F5F66-8609-40EE-8BB7-6563DF68074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782" y="2032695"/>
            <a:ext cx="1943100" cy="39243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E9F5E8D9-1EB1-41D9-B432-1D5A2C93011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133392" y="2032695"/>
            <a:ext cx="3458885" cy="3924300"/>
          </a:xfrm>
          <a:prstGeom prst="rect">
            <a:avLst/>
          </a:prstGeom>
        </p:spPr>
      </p:pic>
      <p:sp>
        <p:nvSpPr>
          <p:cNvPr id="50" name="타원 49">
            <a:extLst>
              <a:ext uri="{FF2B5EF4-FFF2-40B4-BE49-F238E27FC236}">
                <a16:creationId xmlns:a16="http://schemas.microsoft.com/office/drawing/2014/main" id="{07224BE0-C4B8-4763-B0F3-430D5D89632E}"/>
              </a:ext>
            </a:extLst>
          </p:cNvPr>
          <p:cNvSpPr/>
          <p:nvPr/>
        </p:nvSpPr>
        <p:spPr>
          <a:xfrm>
            <a:off x="1077272" y="260117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88D65F38-FA71-4EBE-9947-A9ADC43C1D27}"/>
              </a:ext>
            </a:extLst>
          </p:cNvPr>
          <p:cNvSpPr/>
          <p:nvPr/>
        </p:nvSpPr>
        <p:spPr>
          <a:xfrm>
            <a:off x="2408121" y="557239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6" name="object 19">
            <a:extLst>
              <a:ext uri="{FF2B5EF4-FFF2-40B4-BE49-F238E27FC236}">
                <a16:creationId xmlns:a16="http://schemas.microsoft.com/office/drawing/2014/main" id="{8E3EF911-69A8-4F52-806B-35127F760713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7" name="object 22">
            <a:extLst>
              <a:ext uri="{FF2B5EF4-FFF2-40B4-BE49-F238E27FC236}">
                <a16:creationId xmlns:a16="http://schemas.microsoft.com/office/drawing/2014/main" id="{5B6C71A7-CECA-495A-BA9F-AA0D47863B81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8" name="object 45">
            <a:extLst>
              <a:ext uri="{FF2B5EF4-FFF2-40B4-BE49-F238E27FC236}">
                <a16:creationId xmlns:a16="http://schemas.microsoft.com/office/drawing/2014/main" id="{BFDA971D-1B20-4804-BAB4-485C2BEBEBF2}"/>
              </a:ext>
            </a:extLst>
          </p:cNvPr>
          <p:cNvSpPr txBox="1"/>
          <p:nvPr/>
        </p:nvSpPr>
        <p:spPr>
          <a:xfrm>
            <a:off x="1304771" y="1296472"/>
            <a:ext cx="6291302" cy="103979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즐겨찾기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ko-KR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423025-D3A6-4A60-B67D-7C65DD4E7434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807996-C1F8-4168-99A3-BFB22DB37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7443" y="3402038"/>
            <a:ext cx="2038350" cy="149542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9C60AC0-A202-42F4-92DC-274C04D41C9C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946482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21" name="object 21"/>
          <p:cNvSpPr/>
          <p:nvPr/>
        </p:nvSpPr>
        <p:spPr>
          <a:xfrm>
            <a:off x="-14223" y="566060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시스템 관리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16" dirty="0">
                <a:latin typeface="Noto Sans CJK JP Bold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16" dirty="0">
                <a:latin typeface="Noto Sans CJK JP Bold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ERP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7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DE35C5C-C741-45D8-AA24-6F2BA9F7135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8088EE-9EA7-415A-AB71-F35058A6A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12" y="1299386"/>
            <a:ext cx="9542300" cy="515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364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사용자 그룹관리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16" dirty="0">
                <a:latin typeface="Noto Sans CJK JP Bold"/>
                <a:cs typeface="Noto Sans CJK JP Bold"/>
              </a:rPr>
              <a:t>사용자 그룹관리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8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68670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그룹을 정의한다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EX)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관리부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그룹에 화면권한을 정의한다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CRUD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권한을 정의한다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사용자를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사용자에게 사용자 그룹 권한을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EX)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홍길동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관리부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791010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16" dirty="0">
                <a:latin typeface="Noto Sans CJK JP Bold"/>
                <a:cs typeface="Noto Sans CJK JP Bold"/>
              </a:rPr>
              <a:t>사용자 그룹관리</a:t>
            </a:r>
            <a:r>
              <a:rPr lang="en-US" altLang="ko-KR" sz="1200" spc="16" dirty="0">
                <a:latin typeface="Noto Sans CJK JP Bold"/>
                <a:cs typeface="Noto Sans CJK JP Bold"/>
              </a:rPr>
              <a:t>Process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2D8F6F8-C612-4672-9AF5-BE87D8D3193A}"/>
              </a:ext>
            </a:extLst>
          </p:cNvPr>
          <p:cNvSpPr/>
          <p:nvPr/>
        </p:nvSpPr>
        <p:spPr>
          <a:xfrm>
            <a:off x="357032" y="350711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사용자그룹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FEC4AC7-A5C3-4C3D-8A26-A8AC5F6766C7}"/>
              </a:ext>
            </a:extLst>
          </p:cNvPr>
          <p:cNvSpPr/>
          <p:nvPr/>
        </p:nvSpPr>
        <p:spPr>
          <a:xfrm>
            <a:off x="1487847" y="350711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그룹에 화면권한 부여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D054044-69E0-475A-A413-84894B21C9DF}"/>
              </a:ext>
            </a:extLst>
          </p:cNvPr>
          <p:cNvSpPr/>
          <p:nvPr/>
        </p:nvSpPr>
        <p:spPr>
          <a:xfrm>
            <a:off x="2618662" y="350711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 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CRUD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권한 부여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460D109-7EF1-48A9-9489-9DEE79D3E873}"/>
              </a:ext>
            </a:extLst>
          </p:cNvPr>
          <p:cNvSpPr/>
          <p:nvPr/>
        </p:nvSpPr>
        <p:spPr>
          <a:xfrm>
            <a:off x="3749477" y="350711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등록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4C8B06E-2EB5-4425-9AAF-1B13B0A5C36F}"/>
              </a:ext>
            </a:extLst>
          </p:cNvPr>
          <p:cNvSpPr/>
          <p:nvPr/>
        </p:nvSpPr>
        <p:spPr>
          <a:xfrm>
            <a:off x="4880291" y="350711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사용자에게 그룹권한 부여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01F5B8-5C72-43A4-948B-0EFABB330D20}"/>
              </a:ext>
            </a:extLst>
          </p:cNvPr>
          <p:cNvSpPr txBox="1"/>
          <p:nvPr/>
        </p:nvSpPr>
        <p:spPr>
          <a:xfrm>
            <a:off x="305416" y="3199916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Manage</a:t>
            </a:r>
            <a:endParaRPr lang="ko-KR" altLang="en-US" sz="11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E658693-D008-47C1-A9B8-58ADBFFABFE0}"/>
              </a:ext>
            </a:extLst>
          </p:cNvPr>
          <p:cNvCxnSpPr/>
          <p:nvPr/>
        </p:nvCxnSpPr>
        <p:spPr>
          <a:xfrm>
            <a:off x="1271432" y="3773811"/>
            <a:ext cx="1859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F627AB2-620B-4078-81A8-EC8CC34FD606}"/>
              </a:ext>
            </a:extLst>
          </p:cNvPr>
          <p:cNvCxnSpPr>
            <a:stCxn id="44" idx="3"/>
            <a:endCxn id="45" idx="1"/>
          </p:cNvCxnSpPr>
          <p:nvPr/>
        </p:nvCxnSpPr>
        <p:spPr>
          <a:xfrm>
            <a:off x="2402247" y="3773811"/>
            <a:ext cx="216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DE6E3B9-8808-4948-AC85-7A489C892627}"/>
              </a:ext>
            </a:extLst>
          </p:cNvPr>
          <p:cNvCxnSpPr>
            <a:stCxn id="45" idx="3"/>
            <a:endCxn id="46" idx="1"/>
          </p:cNvCxnSpPr>
          <p:nvPr/>
        </p:nvCxnSpPr>
        <p:spPr>
          <a:xfrm>
            <a:off x="3533062" y="3773811"/>
            <a:ext cx="216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DF6095D-CD28-4848-812B-78C611F1EC0D}"/>
              </a:ext>
            </a:extLst>
          </p:cNvPr>
          <p:cNvCxnSpPr>
            <a:stCxn id="46" idx="3"/>
            <a:endCxn id="47" idx="1"/>
          </p:cNvCxnSpPr>
          <p:nvPr/>
        </p:nvCxnSpPr>
        <p:spPr>
          <a:xfrm>
            <a:off x="4663877" y="3773811"/>
            <a:ext cx="2164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DE35C5C-C741-45D8-AA24-6F2BA9F7135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1311020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사용자 그룹관리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그룹관리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9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85705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 사용자그룹의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그룹명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그룹명코드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03979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저장된 </a:t>
            </a:r>
            <a:r>
              <a:rPr lang="ko-KR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그룹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 보여지며 추가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수정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</a:t>
            </a:r>
            <a:r>
              <a:rPr lang="ko-KR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및 사용여부를 변경할 수 있다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ko-KR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256A7F-7F78-42F8-B20D-5128FEFCB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4" y="1874397"/>
            <a:ext cx="7473725" cy="4536573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E738281E-BDB9-45EF-9646-96340F298607}"/>
              </a:ext>
            </a:extLst>
          </p:cNvPr>
          <p:cNvSpPr/>
          <p:nvPr/>
        </p:nvSpPr>
        <p:spPr>
          <a:xfrm>
            <a:off x="4720155" y="250659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DDC15D1-2D5F-47C3-812C-0F5C6E24C17C}"/>
              </a:ext>
            </a:extLst>
          </p:cNvPr>
          <p:cNvSpPr/>
          <p:nvPr/>
        </p:nvSpPr>
        <p:spPr>
          <a:xfrm>
            <a:off x="6705600" y="32004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917DE1E-E403-4733-B298-FE20BC82FAB2}"/>
              </a:ext>
            </a:extLst>
          </p:cNvPr>
          <p:cNvSpPr/>
          <p:nvPr/>
        </p:nvSpPr>
        <p:spPr>
          <a:xfrm>
            <a:off x="2027987" y="561036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CB816C0-F308-4DC0-B799-92D223D280BC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</p:spTree>
    <p:extLst>
      <p:ext uri="{BB962C8B-B14F-4D97-AF65-F5344CB8AC3E}">
        <p14:creationId xmlns:p14="http://schemas.microsoft.com/office/powerpoint/2010/main" val="3978753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1069</TotalTime>
  <Words>4407</Words>
  <Application>Microsoft Office PowerPoint</Application>
  <PresentationFormat>A4 용지(210x297mm)</PresentationFormat>
  <Paragraphs>1210</Paragraphs>
  <Slides>51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9" baseType="lpstr">
      <vt:lpstr>Microsoft GothicNeo</vt:lpstr>
      <vt:lpstr>Microsoft GothicNeo Light</vt:lpstr>
      <vt:lpstr>Noto Sans CJK JP Bold</vt:lpstr>
      <vt:lpstr>UnDinaru</vt:lpstr>
      <vt:lpstr>맑은 고딕</vt:lpstr>
      <vt:lpstr>Calibri</vt:lpstr>
      <vt:lpstr>Microsoft New Tai Lue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애리</dc:creator>
  <cp:lastModifiedBy>박상인</cp:lastModifiedBy>
  <cp:revision>70</cp:revision>
  <dcterms:created xsi:type="dcterms:W3CDTF">2020-02-20T07:21:29Z</dcterms:created>
  <dcterms:modified xsi:type="dcterms:W3CDTF">2020-02-22T13:45:49Z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2018-11-13T00:00:00Z</vt:filetime>
  </property>
  <property fmtid="{D5CDD505-2E9C-101B-9397-08002B2CF9AE}" pid="3" name="Creator">
    <vt:lpwstr>Office 365용 Microsoft® PowerPoint®</vt:lpwstr>
  </property>
  <property fmtid="{D5CDD505-2E9C-101B-9397-08002B2CF9AE}" pid="4" name="LastSaved">
    <vt:filetime>2020-02-20T00:00:00Z</vt:filetime>
  </property>
</Properties>
</file>